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3"/>
  </p:notesMasterIdLst>
  <p:sldIdLst>
    <p:sldId id="729" r:id="rId2"/>
    <p:sldId id="448" r:id="rId3"/>
    <p:sldId id="258" r:id="rId4"/>
    <p:sldId id="279" r:id="rId5"/>
    <p:sldId id="357" r:id="rId6"/>
    <p:sldId id="770" r:id="rId7"/>
    <p:sldId id="792" r:id="rId8"/>
    <p:sldId id="744" r:id="rId9"/>
    <p:sldId id="785" r:id="rId10"/>
    <p:sldId id="786" r:id="rId11"/>
    <p:sldId id="788" r:id="rId12"/>
    <p:sldId id="745" r:id="rId13"/>
    <p:sldId id="787" r:id="rId14"/>
    <p:sldId id="793" r:id="rId15"/>
    <p:sldId id="794" r:id="rId16"/>
    <p:sldId id="747" r:id="rId17"/>
    <p:sldId id="789" r:id="rId18"/>
    <p:sldId id="790" r:id="rId19"/>
    <p:sldId id="791" r:id="rId20"/>
    <p:sldId id="795" r:id="rId21"/>
    <p:sldId id="75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61BF9A-E904-40B4-8AC2-4D64CE4F16C4}">
          <p14:sldIdLst>
            <p14:sldId id="729"/>
            <p14:sldId id="448"/>
            <p14:sldId id="258"/>
            <p14:sldId id="279"/>
            <p14:sldId id="357"/>
            <p14:sldId id="770"/>
            <p14:sldId id="792"/>
            <p14:sldId id="744"/>
            <p14:sldId id="785"/>
            <p14:sldId id="786"/>
            <p14:sldId id="788"/>
            <p14:sldId id="745"/>
            <p14:sldId id="787"/>
            <p14:sldId id="793"/>
            <p14:sldId id="794"/>
            <p14:sldId id="747"/>
            <p14:sldId id="789"/>
            <p14:sldId id="790"/>
            <p14:sldId id="791"/>
            <p14:sldId id="795"/>
            <p14:sldId id="75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8F8F8"/>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84" autoAdjust="0"/>
    <p:restoredTop sz="94280" autoAdjust="0"/>
  </p:normalViewPr>
  <p:slideViewPr>
    <p:cSldViewPr snapToGrid="0">
      <p:cViewPr varScale="1">
        <p:scale>
          <a:sx n="68" d="100"/>
          <a:sy n="68" d="100"/>
        </p:scale>
        <p:origin x="984" y="90"/>
      </p:cViewPr>
      <p:guideLst/>
    </p:cSldViewPr>
  </p:slideViewPr>
  <p:outlineViewPr>
    <p:cViewPr>
      <p:scale>
        <a:sx n="33" d="100"/>
        <a:sy n="33" d="100"/>
      </p:scale>
      <p:origin x="0" y="-3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1/31/2017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dirty="0"/>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13700"/>
            <a:ext cx="8712925" cy="810530"/>
          </a:xfrm>
        </p:spPr>
        <p:txBody>
          <a:bodyPr>
            <a:no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195943" y="796830"/>
            <a:ext cx="8712926" cy="540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9" name="Straight Connector 8"/>
          <p:cNvCxnSpPr/>
          <p:nvPr userDrawn="1"/>
        </p:nvCxnSpPr>
        <p:spPr>
          <a:xfrm>
            <a:off x="195943" y="692329"/>
            <a:ext cx="8712925"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1/31/2017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accent4">
              <a:lumMod val="20000"/>
              <a:lumOff val="8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4">
              <a:lumMod val="20000"/>
              <a:lumOff val="8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accent4">
              <a:lumMod val="20000"/>
              <a:lumOff val="80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4">
              <a:lumMod val="20000"/>
              <a:lumOff val="80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accent4">
              <a:lumMod val="20000"/>
              <a:lumOff val="80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accent4">
              <a:lumMod val="20000"/>
              <a:lumOff val="8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54832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in Jesus’s day</a:t>
            </a:r>
          </a:p>
        </p:txBody>
      </p:sp>
      <p:sp>
        <p:nvSpPr>
          <p:cNvPr id="3" name="Text Placeholder 2"/>
          <p:cNvSpPr>
            <a:spLocks noGrp="1"/>
          </p:cNvSpPr>
          <p:nvPr>
            <p:ph type="body" idx="1"/>
          </p:nvPr>
        </p:nvSpPr>
        <p:spPr>
          <a:xfrm>
            <a:off x="0" y="689318"/>
            <a:ext cx="9144000" cy="6168682"/>
          </a:xfrm>
        </p:spPr>
        <p:txBody>
          <a:bodyPr>
            <a:noAutofit/>
          </a:bodyPr>
          <a:lstStyle/>
          <a:p>
            <a:r>
              <a:rPr lang="en-US" sz="3240" dirty="0"/>
              <a:t>John 8:6-11 – But Jesus stooped down and with His finger wrote on the ground. But when they persisted in asking Him, He straightened up, and said to them, “He who is without sin among you, let him be the first to throw a stone at her.” Again He stooped down and wrote on the ground. When they heard it, they began to go out one by one, beginning with the older ones, and He was left alone, and the woman, where she was, in the center of the court. Straightening up, Jesus said to her, “Woman, where are they? Did no one condemn you?” She said, “No one, Lord.” And Jesus said, “I do not condemn you, either. Go. From now on sin no more.”</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221759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Jesus responded</a:t>
            </a:r>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“Cast the first stone”</a:t>
            </a:r>
          </a:p>
          <a:p>
            <a:pPr lvl="1"/>
            <a:r>
              <a:rPr lang="en-US" sz="3600" dirty="0"/>
              <a:t>Something amazing happens when we come to grips with out own sin and foolishness</a:t>
            </a:r>
          </a:p>
          <a:p>
            <a:pPr lvl="1"/>
            <a:r>
              <a:rPr lang="en-US" sz="3600" dirty="0"/>
              <a:t>We suddenly realize that throwing deathly stones at others demands we throw them at ourselves</a:t>
            </a:r>
          </a:p>
          <a:p>
            <a:r>
              <a:rPr lang="en-US" sz="3600" dirty="0"/>
              <a:t>“Go and sin no more”</a:t>
            </a:r>
          </a:p>
          <a:p>
            <a:pPr lvl="1"/>
            <a:r>
              <a:rPr lang="en-US" sz="3600" dirty="0"/>
              <a:t>It’s important to see that Jesus affirmed this woman’s sinful situation, forgave her, and admonished her stop living like she was</a:t>
            </a:r>
          </a:p>
          <a:p>
            <a:pPr lvl="1"/>
            <a:r>
              <a:rPr lang="en-US" sz="3600" dirty="0"/>
              <a:t>We must likewise teach the truth in love</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377417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Jesus taught</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How did Jesus teach us to approach a brother in sin?</a:t>
            </a:r>
          </a:p>
          <a:p>
            <a:r>
              <a:rPr lang="en-US" sz="3200" dirty="0"/>
              <a:t>Matthew 18:15-18 – “If your brother sins, go and show him his fault in private; if he listens to you, you have won your brother. But if he does not listen to you, take one or two more with you, so that by the mouth of two or three witnesses every fact may be confirmed. If he refuses to listen to them, tell it to the church; and if he refuses to listen even to the church, let him be to you as a Gentile and a tax collector. Truly I say to you, whatever you bind on earth shall have been bound in heaven; and whatever you loose on earth shall have been loosed in heaven.</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257350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Jesus taught</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How did Jesus teach us to approach a brother in sin?</a:t>
            </a:r>
          </a:p>
          <a:p>
            <a:r>
              <a:rPr lang="en-US" sz="3200" dirty="0"/>
              <a:t>Matthew 18:15-18 – “If your brother sins, </a:t>
            </a:r>
            <a:r>
              <a:rPr lang="en-US" sz="3200" u="sng" dirty="0"/>
              <a:t>go and show him his fault in private</a:t>
            </a:r>
            <a:r>
              <a:rPr lang="en-US" sz="3200" dirty="0"/>
              <a:t>; if he listens to you, you have won your brother. But if he does not listen to you, </a:t>
            </a:r>
            <a:r>
              <a:rPr lang="en-US" sz="3200" u="sng" dirty="0"/>
              <a:t>take one or two more with you</a:t>
            </a:r>
            <a:r>
              <a:rPr lang="en-US" sz="3200" dirty="0"/>
              <a:t>, so that by the mouth of two or three witnesses every fact may be confirmed. If he refuses to listen to them, </a:t>
            </a:r>
            <a:r>
              <a:rPr lang="en-US" sz="3200" u="sng" dirty="0"/>
              <a:t>tell it to the church</a:t>
            </a:r>
            <a:r>
              <a:rPr lang="en-US" sz="3200" dirty="0"/>
              <a:t>; and if he refuses to listen even to the church, let him be to you as a Gentile and a tax collector. Truly I say to you, whatever you bind on earth shall have been bound in heaven; and whatever you loose on earth shall have been loosed in heaven.</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13</a:t>
            </a:fld>
            <a:endParaRPr lang="en-US" dirty="0"/>
          </a:p>
        </p:txBody>
      </p:sp>
      <p:sp>
        <p:nvSpPr>
          <p:cNvPr id="6" name="Oval 5"/>
          <p:cNvSpPr/>
          <p:nvPr/>
        </p:nvSpPr>
        <p:spPr>
          <a:xfrm>
            <a:off x="6625882" y="796830"/>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1</a:t>
            </a:r>
            <a:endParaRPr lang="en-US" sz="4400" dirty="0">
              <a:solidFill>
                <a:schemeClr val="accent5">
                  <a:lumMod val="50000"/>
                </a:schemeClr>
              </a:solidFill>
            </a:endParaRPr>
          </a:p>
        </p:txBody>
      </p:sp>
      <p:sp>
        <p:nvSpPr>
          <p:cNvPr id="7" name="Oval 6"/>
          <p:cNvSpPr/>
          <p:nvPr/>
        </p:nvSpPr>
        <p:spPr>
          <a:xfrm>
            <a:off x="349347" y="2184329"/>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2</a:t>
            </a:r>
            <a:endParaRPr lang="en-US" sz="4400" dirty="0">
              <a:solidFill>
                <a:schemeClr val="accent5">
                  <a:lumMod val="50000"/>
                </a:schemeClr>
              </a:solidFill>
            </a:endParaRPr>
          </a:p>
        </p:txBody>
      </p:sp>
      <p:sp>
        <p:nvSpPr>
          <p:cNvPr id="8" name="Oval 7"/>
          <p:cNvSpPr/>
          <p:nvPr/>
        </p:nvSpPr>
        <p:spPr>
          <a:xfrm>
            <a:off x="6411352" y="3170070"/>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3</a:t>
            </a:r>
            <a:endParaRPr lang="en-US" sz="4400" dirty="0">
              <a:solidFill>
                <a:schemeClr val="accent5">
                  <a:lumMod val="50000"/>
                </a:schemeClr>
              </a:solidFill>
            </a:endParaRPr>
          </a:p>
        </p:txBody>
      </p:sp>
    </p:spTree>
    <p:extLst>
      <p:ext uri="{BB962C8B-B14F-4D97-AF65-F5344CB8AC3E}">
        <p14:creationId xmlns:p14="http://schemas.microsoft.com/office/powerpoint/2010/main" val="1237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Jesus taught</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“Truly I say to you, whatever you bind on earth shall have been bound in heaven; and whatever you loose on earth shall have been loosed in heaven.”</a:t>
            </a:r>
          </a:p>
          <a:p>
            <a:r>
              <a:rPr lang="en-US" sz="4000" dirty="0"/>
              <a:t>What is Jesus saying here (consider the context)?</a:t>
            </a:r>
          </a:p>
          <a:p>
            <a:r>
              <a:rPr lang="en-US" sz="4000" dirty="0"/>
              <a:t>Does this mean that anything we decide to bind/loose upon on earth will bind/loose things in Heaven?</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216790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today</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Do we have any righteous tattletales today? What are some examples</a:t>
            </a:r>
          </a:p>
          <a:p>
            <a:r>
              <a:rPr lang="en-US" sz="4000" dirty="0"/>
              <a:t>With regards to the church, what does it mean to “mark” someone?</a:t>
            </a:r>
          </a:p>
          <a:p>
            <a:r>
              <a:rPr lang="en-US" sz="4000" dirty="0"/>
              <a:t>Are there times when a person needs to be “marked”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15</a:t>
            </a:fld>
            <a:endParaRPr lang="en-US" dirty="0"/>
          </a:p>
        </p:txBody>
      </p:sp>
    </p:spTree>
    <p:extLst>
      <p:ext uri="{BB962C8B-B14F-4D97-AF65-F5344CB8AC3E}">
        <p14:creationId xmlns:p14="http://schemas.microsoft.com/office/powerpoint/2010/main" val="2719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Romans 16:17-18 - Now I urge you, brethren, keep your eye on those who cause dissensions and hindrances contrary to the teaching which you learned, and turn away from them. For such men are slaves, not of our Lord Christ but of their own appetites; and by their smooth and flattering speech they deceive the hearts of the unsuspecting</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347432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700" dirty="0"/>
              <a:t>Romans 16:17-18 - Now I urge you, brethren, </a:t>
            </a:r>
            <a:r>
              <a:rPr lang="en-US" sz="3700" u="sng" dirty="0"/>
              <a:t>keep your eye</a:t>
            </a:r>
            <a:r>
              <a:rPr lang="en-US" sz="3700" dirty="0"/>
              <a:t> on those who cause dissensions and hindrances contrary to the teaching which you learned, and turn away from them. For such men are slaves, not of our Lord Christ but of their own appetites; and by their smooth and flattering speech they deceive the hearts of the unsuspecting</a:t>
            </a:r>
          </a:p>
          <a:p>
            <a:r>
              <a:rPr lang="en-US" sz="3700" dirty="0"/>
              <a:t>"keep your eye on" - from the Greek word "</a:t>
            </a:r>
            <a:r>
              <a:rPr lang="en-US" sz="3700" dirty="0" err="1"/>
              <a:t>skopeo</a:t>
            </a:r>
            <a:r>
              <a:rPr lang="en-US" sz="3700" dirty="0"/>
              <a:t>" which means "to look at, behold, watch, contemplate“. Sometimes translated as “mark” (KJV)</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17</a:t>
            </a:fld>
            <a:endParaRPr lang="en-US" dirty="0"/>
          </a:p>
        </p:txBody>
      </p:sp>
    </p:spTree>
    <p:extLst>
      <p:ext uri="{BB962C8B-B14F-4D97-AF65-F5344CB8AC3E}">
        <p14:creationId xmlns:p14="http://schemas.microsoft.com/office/powerpoint/2010/main" val="194414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We also see “</a:t>
            </a:r>
            <a:r>
              <a:rPr lang="en-US" sz="3800" dirty="0" err="1"/>
              <a:t>skopeo</a:t>
            </a:r>
            <a:r>
              <a:rPr lang="en-US" sz="3800" dirty="0"/>
              <a:t>” used in a sense of observing righteous brethren</a:t>
            </a:r>
          </a:p>
          <a:p>
            <a:r>
              <a:rPr lang="en-US" sz="3800" dirty="0"/>
              <a:t>Philippians 3:17-19 – Brethren, join in following my example, and </a:t>
            </a:r>
            <a:r>
              <a:rPr lang="en-US" sz="3800" u="sng" dirty="0"/>
              <a:t>observe</a:t>
            </a:r>
            <a:r>
              <a:rPr lang="en-US" sz="3800" dirty="0"/>
              <a:t> those who walk according to the pattern you have in us. For many walk, of whom I often told you, and now tell you even weeping, that they are enemies of the cross of Christ, whose end is destruction, whose god is their appetite, and whose glory is in their shame, who set their minds on earthly things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18</a:t>
            </a:fld>
            <a:endParaRPr lang="en-US" dirty="0"/>
          </a:p>
        </p:txBody>
      </p:sp>
    </p:spTree>
    <p:extLst>
      <p:ext uri="{BB962C8B-B14F-4D97-AF65-F5344CB8AC3E}">
        <p14:creationId xmlns:p14="http://schemas.microsoft.com/office/powerpoint/2010/main" val="35983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In the Romans passage, Paul instructed us to “</a:t>
            </a:r>
            <a:r>
              <a:rPr lang="en-US" sz="3800" dirty="0" err="1"/>
              <a:t>skopeo</a:t>
            </a:r>
            <a:r>
              <a:rPr lang="en-US" sz="3800" dirty="0"/>
              <a:t>”, or keep an eye on, “</a:t>
            </a:r>
            <a:r>
              <a:rPr lang="en-US" sz="4000" dirty="0"/>
              <a:t>those who cause dissensions and hindrances contrary to the teaching which you learned”</a:t>
            </a:r>
            <a:r>
              <a:rPr lang="en-US" sz="3800" dirty="0"/>
              <a:t>.</a:t>
            </a:r>
          </a:p>
          <a:p>
            <a:pPr lvl="1"/>
            <a:r>
              <a:rPr lang="en-US" sz="3500" dirty="0"/>
              <a:t>What kind of false things do you think Paul was speaking of?</a:t>
            </a:r>
          </a:p>
          <a:p>
            <a:r>
              <a:rPr lang="en-US" sz="3800" dirty="0"/>
              <a:t>What are some ways that we can “keep an eye on” these individuals?</a:t>
            </a:r>
          </a:p>
          <a:p>
            <a:r>
              <a:rPr lang="en-US" sz="3800" dirty="0"/>
              <a:t>Notice Paul also says to turn away from them. What are ways to do that?</a:t>
            </a:r>
            <a:endParaRPr lang="en-US" sz="35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3877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a:xfrm>
            <a:off x="7090993" y="6497031"/>
            <a:ext cx="2057400" cy="365125"/>
          </a:xfrm>
        </p:spPr>
        <p:txBody>
          <a:bodyPr/>
          <a:lstStyle/>
          <a:p>
            <a:r>
              <a:rPr lang="en-US" dirty="0"/>
              <a:t>Slide </a:t>
            </a:r>
            <a:fld id="{CE57D7C9-B780-4B7A-B3F9-246E932CF41F}" type="slidenum">
              <a:rPr lang="en-US" smtClean="0"/>
              <a:pPr/>
              <a:t>2</a:t>
            </a:fld>
            <a:endParaRPr lang="en-US" dirty="0"/>
          </a:p>
        </p:txBody>
      </p:sp>
    </p:spTree>
    <p:extLst>
      <p:ext uri="{BB962C8B-B14F-4D97-AF65-F5344CB8AC3E}">
        <p14:creationId xmlns:p14="http://schemas.microsoft.com/office/powerpoint/2010/main" val="305461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Ephesians 5:11-13 – Do not participate in the unfruitful deeds of darkness, but instead even </a:t>
            </a:r>
            <a:r>
              <a:rPr lang="en-US" sz="3800" u="sng" dirty="0"/>
              <a:t>expose them</a:t>
            </a:r>
            <a:r>
              <a:rPr lang="en-US" sz="3800" dirty="0"/>
              <a:t>; for it is disgraceful even to speak of the things which are done by them in secret. But all things become visible when they are exposed by the light, for everything that becomes visible is light.</a:t>
            </a:r>
          </a:p>
          <a:p>
            <a:r>
              <a:rPr lang="en-US" sz="3800" dirty="0"/>
              <a:t>How should the exposing be done?</a:t>
            </a:r>
          </a:p>
          <a:p>
            <a:pPr lvl="1"/>
            <a:r>
              <a:rPr lang="en-US" sz="3500" dirty="0"/>
              <a:t>In accordance with Jesus’s instructions in Matthew 18:15-18</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127756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up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Continue discussing the 40 years wandering in the wilderness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45982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5924645"/>
          </a:xfrm>
        </p:spPr>
        <p:txBody>
          <a:bodyPr>
            <a:noAutofit/>
          </a:bodyPr>
          <a:lstStyle/>
          <a:p>
            <a:pPr lvl="0"/>
            <a:r>
              <a:rPr lang="en-US" sz="3600" dirty="0"/>
              <a:t>"Scheme of Redemption"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a:xfrm>
            <a:off x="7090993" y="6497031"/>
            <a:ext cx="2057400" cy="365125"/>
          </a:xfrm>
        </p:spPr>
        <p:txBody>
          <a:bodyPr/>
          <a:lstStyle/>
          <a:p>
            <a:r>
              <a:rPr lang="en-US" dirty="0"/>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6061169"/>
          </a:xfrm>
        </p:spPr>
        <p:txBody>
          <a:bodyPr>
            <a:noAutofit/>
          </a:bodyPr>
          <a:lstStyle/>
          <a:p>
            <a:pPr lvl="0"/>
            <a:r>
              <a:rPr lang="en-US" sz="3460" dirty="0"/>
              <a:t>Genesis 1-2: God and perfection, man and innocence</a:t>
            </a:r>
          </a:p>
          <a:p>
            <a:pPr lvl="0"/>
            <a:r>
              <a:rPr lang="en-US" sz="3460" dirty="0"/>
              <a:t>Genesis 3-12 – The Background of Redemption</a:t>
            </a:r>
          </a:p>
          <a:p>
            <a:pPr lvl="0"/>
            <a:r>
              <a:rPr lang="en-US" sz="3460" dirty="0"/>
              <a:t>Genesis 12-50 – Redemption through Abraham, Isaac, Jacob, and Joseph</a:t>
            </a:r>
          </a:p>
          <a:p>
            <a:pPr lvl="0"/>
            <a:r>
              <a:rPr lang="en-US" sz="3460" dirty="0"/>
              <a:t>Exodus 1-12 – Slavery In and Judgement On Egypt</a:t>
            </a:r>
          </a:p>
          <a:p>
            <a:pPr lvl="0"/>
            <a:r>
              <a:rPr lang="en-US" sz="3460" dirty="0"/>
              <a:t>Exodus 13-18 – Two Month Journey to Sinai</a:t>
            </a:r>
          </a:p>
          <a:p>
            <a:pPr lvl="0"/>
            <a:r>
              <a:rPr lang="en-US" sz="3460" dirty="0"/>
              <a:t>Exodus 19-Numbers 10 – One Year at Sinai</a:t>
            </a:r>
          </a:p>
          <a:p>
            <a:pPr lvl="0"/>
            <a:r>
              <a:rPr lang="en-US" sz="3460" dirty="0"/>
              <a:t>Number 11-14 – Unbelief</a:t>
            </a:r>
          </a:p>
          <a:p>
            <a:pPr lvl="0"/>
            <a:r>
              <a:rPr lang="en-US" sz="3460" u="sng" dirty="0"/>
              <a:t>Number 15-Deut 34 – 40 Years of Wandering</a:t>
            </a:r>
          </a:p>
        </p:txBody>
      </p:sp>
      <p:sp>
        <p:nvSpPr>
          <p:cNvPr id="4" name="Slide Number Placeholder 3"/>
          <p:cNvSpPr>
            <a:spLocks noGrp="1"/>
          </p:cNvSpPr>
          <p:nvPr>
            <p:ph type="sldNum" sz="quarter" idx="12"/>
          </p:nvPr>
        </p:nvSpPr>
        <p:spPr>
          <a:xfrm>
            <a:off x="7091000" y="6497031"/>
            <a:ext cx="2057400" cy="365125"/>
          </a:xfrm>
        </p:spPr>
        <p:txBody>
          <a:bodyPr/>
          <a:lstStyle/>
          <a:p>
            <a:r>
              <a:rPr lang="en-US" dirty="0"/>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0" y="689318"/>
            <a:ext cx="9144000" cy="6168682"/>
          </a:xfrm>
        </p:spPr>
        <p:txBody>
          <a:bodyPr>
            <a:noAutofit/>
          </a:bodyPr>
          <a:lstStyle/>
          <a:p>
            <a:r>
              <a:rPr lang="en-US" sz="3900" dirty="0"/>
              <a:t>We looked at </a:t>
            </a:r>
            <a:r>
              <a:rPr lang="en-US" sz="3900" dirty="0"/>
              <a:t>one of the first stories from </a:t>
            </a:r>
            <a:r>
              <a:rPr lang="en-US" sz="3900" dirty="0"/>
              <a:t>the start of the 40-year wandering, involving a guy picking up sticks on the Sabbath</a:t>
            </a:r>
          </a:p>
          <a:p>
            <a:r>
              <a:rPr lang="en-US" sz="3900" dirty="0"/>
              <a:t>This guy was apprehended by his fellow countrymen and delivered up to Moses and Aaron, and subsequently sentenced to death by stoning by the Lord</a:t>
            </a:r>
          </a:p>
          <a:p>
            <a:r>
              <a:rPr lang="en-US" sz="3900" dirty="0"/>
              <a:t>We then looked at passages where Jesus did work-type-stuff on the Sabbath, but was completely guiltless in doing so</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We also looked at Leviticus 10, the story of </a:t>
            </a:r>
            <a:r>
              <a:rPr lang="en-US" sz="4000" dirty="0" err="1"/>
              <a:t>Nadab</a:t>
            </a:r>
            <a:r>
              <a:rPr lang="en-US" sz="4000" dirty="0"/>
              <a:t> and </a:t>
            </a:r>
            <a:r>
              <a:rPr lang="en-US" sz="4000" dirty="0" err="1"/>
              <a:t>Abihu</a:t>
            </a:r>
            <a:r>
              <a:rPr lang="en-US" sz="4000" dirty="0"/>
              <a:t>, when they were killed for offering strange fire before the Lord while their brothers </a:t>
            </a:r>
            <a:r>
              <a:rPr lang="en-US" sz="4000" dirty="0" err="1"/>
              <a:t>Eleazar</a:t>
            </a:r>
            <a:r>
              <a:rPr lang="en-US" sz="4000" dirty="0"/>
              <a:t> and </a:t>
            </a:r>
            <a:r>
              <a:rPr lang="en-US" sz="4000" dirty="0" err="1"/>
              <a:t>Ithamar</a:t>
            </a:r>
            <a:r>
              <a:rPr lang="en-US" sz="4000" dirty="0"/>
              <a:t> also did something incorrectly, but did not die</a:t>
            </a:r>
          </a:p>
          <a:p>
            <a:r>
              <a:rPr lang="en-US" sz="4000" dirty="0"/>
              <a:t>We concluded that the differences in each of these circumstances were the individuals’ hearts. The breaking of a law was more centered around a person’s heart rather than the letter.</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225154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reminders</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Numbers 15:37-41 – The Lord also spoke to Moses, saying, “Speak to the sons of Israel, and tell them that they shall make for themselves tassels on the corners of their garments throughout their generations, and that they shall put on the tassel of each corner a cord of blue. It shall be a tassel for you to look at and remember all the commandments of the Lord, </a:t>
            </a:r>
            <a:r>
              <a:rPr lang="en-US" sz="3200" u="sng" dirty="0"/>
              <a:t>so as to do them and not follow after your own heart and your own eyes, after which you played the harlot, so that you may remember to do all My commandments and be holy to your God</a:t>
            </a:r>
            <a:r>
              <a:rPr lang="en-US" sz="3200" dirty="0"/>
              <a:t>. I am the Lord your God who brought you out from the land of Egypt to be your God; I am the Lord your God.”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7</a:t>
            </a:fld>
            <a:endParaRPr lang="en-US" dirty="0"/>
          </a:p>
        </p:txBody>
      </p:sp>
    </p:spTree>
    <p:extLst>
      <p:ext uri="{BB962C8B-B14F-4D97-AF65-F5344CB8AC3E}">
        <p14:creationId xmlns:p14="http://schemas.microsoft.com/office/powerpoint/2010/main" val="28799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r>
              <a:rPr lang="en-US" dirty="0"/>
              <a:t>?</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Numbers 15:32-34 – Now while the sons of Israel were in the wilderness, they found a man gathering wood on the Sabbath day. </a:t>
            </a:r>
            <a:r>
              <a:rPr lang="en-US" sz="4000" u="sng" dirty="0"/>
              <a:t>Those who found him gathering wood brought him to Moses and Aaron and to all the congregation; and they put him in custody</a:t>
            </a:r>
            <a:r>
              <a:rPr lang="en-US" sz="4000" dirty="0"/>
              <a:t> because it had not been declared what should be done to him</a:t>
            </a:r>
            <a:endParaRPr lang="en-US" sz="37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26167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in Jesus’s day</a:t>
            </a:r>
          </a:p>
        </p:txBody>
      </p:sp>
      <p:sp>
        <p:nvSpPr>
          <p:cNvPr id="3" name="Text Placeholder 2"/>
          <p:cNvSpPr>
            <a:spLocks noGrp="1"/>
          </p:cNvSpPr>
          <p:nvPr>
            <p:ph type="body" idx="1"/>
          </p:nvPr>
        </p:nvSpPr>
        <p:spPr>
          <a:xfrm>
            <a:off x="0" y="689318"/>
            <a:ext cx="9144000" cy="6168682"/>
          </a:xfrm>
        </p:spPr>
        <p:txBody>
          <a:bodyPr>
            <a:noAutofit/>
          </a:bodyPr>
          <a:lstStyle/>
          <a:p>
            <a:r>
              <a:rPr lang="en-US" sz="3470" dirty="0"/>
              <a:t>John 8:1-6 – But Jesus went to the Mount of Olives. Early in the morning He came again into the temple, and all the people were coming to Him; and He sat down and began to teach them. The scribes and the Pharisees brought a woman caught in adultery, and having set her in the center of the court, they said to Him, “Teacher, this woman has been caught in adultery, in the very act. Now in the Law Moses commanded us to stone such women; what then do You say?” They were saying this, testing Him, so that they might have grounds for accusing Him.</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9</a:t>
            </a:fld>
            <a:endParaRPr lang="en-US" dirty="0"/>
          </a:p>
        </p:txBody>
      </p:sp>
      <p:sp>
        <p:nvSpPr>
          <p:cNvPr id="6" name="Rectangle 5"/>
          <p:cNvSpPr/>
          <p:nvPr/>
        </p:nvSpPr>
        <p:spPr>
          <a:xfrm>
            <a:off x="682283" y="1874840"/>
            <a:ext cx="7779434" cy="340438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accent5">
                    <a:lumMod val="50000"/>
                  </a:schemeClr>
                </a:solidFill>
              </a:rPr>
              <a:t>Lev 20:10 - If there is a man who commits adultery with another man’s wife, one who commits adultery with his friend’s wife, the adulterer and the adulteress shall surely be put to death</a:t>
            </a:r>
          </a:p>
          <a:p>
            <a:endParaRPr lang="en-US" sz="2400" dirty="0">
              <a:solidFill>
                <a:schemeClr val="accent5">
                  <a:lumMod val="50000"/>
                </a:schemeClr>
              </a:solidFill>
            </a:endParaRPr>
          </a:p>
          <a:p>
            <a:r>
              <a:rPr lang="en-US" sz="2400" dirty="0" err="1">
                <a:solidFill>
                  <a:schemeClr val="accent5">
                    <a:lumMod val="50000"/>
                  </a:schemeClr>
                </a:solidFill>
              </a:rPr>
              <a:t>Deut</a:t>
            </a:r>
            <a:r>
              <a:rPr lang="en-US" sz="2400" dirty="0">
                <a:solidFill>
                  <a:schemeClr val="accent5">
                    <a:lumMod val="50000"/>
                  </a:schemeClr>
                </a:solidFill>
              </a:rPr>
              <a:t> 22:22 - If a man is found lying with a married woman, then both of them shall die, the man who lay with the woman, and the woman; thus you shall purge the evil from Israel.</a:t>
            </a:r>
            <a:endParaRPr lang="en-US" sz="2400" dirty="0">
              <a:solidFill>
                <a:schemeClr val="accent5">
                  <a:lumMod val="50000"/>
                </a:schemeClr>
              </a:solidFill>
            </a:endParaRPr>
          </a:p>
        </p:txBody>
      </p:sp>
    </p:spTree>
    <p:extLst>
      <p:ext uri="{BB962C8B-B14F-4D97-AF65-F5344CB8AC3E}">
        <p14:creationId xmlns:p14="http://schemas.microsoft.com/office/powerpoint/2010/main" val="233082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10017</TotalTime>
  <Words>1889</Words>
  <Application>Microsoft Office PowerPoint</Application>
  <PresentationFormat>On-screen Show (4:3)</PresentationFormat>
  <Paragraphs>100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NorthBrevardClassPresentationTheme</vt:lpstr>
      <vt:lpstr>PowerPoint Presentation</vt:lpstr>
      <vt:lpstr>Goals of Our Study</vt:lpstr>
      <vt:lpstr>Main concepts of our study</vt:lpstr>
      <vt:lpstr>Main concepts of our study</vt:lpstr>
      <vt:lpstr>Recap</vt:lpstr>
      <vt:lpstr>Recap</vt:lpstr>
      <vt:lpstr>Godly reminders</vt:lpstr>
      <vt:lpstr>Righteous tattletaling?</vt:lpstr>
      <vt:lpstr>Righteous tattletales in Jesus’s day</vt:lpstr>
      <vt:lpstr>Righteous tattletales in Jesus’s day</vt:lpstr>
      <vt:lpstr>How Jesus responded</vt:lpstr>
      <vt:lpstr>What Jesus taught</vt:lpstr>
      <vt:lpstr>What Jesus taught</vt:lpstr>
      <vt:lpstr>What Jesus taught</vt:lpstr>
      <vt:lpstr>Righteous tattletales today</vt:lpstr>
      <vt:lpstr>Righteous tattletaling</vt:lpstr>
      <vt:lpstr>Righteous tattletaling</vt:lpstr>
      <vt:lpstr>Righteous tattletaling</vt:lpstr>
      <vt:lpstr>Righteous tattletaling</vt:lpstr>
      <vt:lpstr>Righteous tattletaling</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1094</cp:revision>
  <dcterms:created xsi:type="dcterms:W3CDTF">2016-03-01T03:15:57Z</dcterms:created>
  <dcterms:modified xsi:type="dcterms:W3CDTF">2017-02-01T03:51:36Z</dcterms:modified>
</cp:coreProperties>
</file>