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8" r:id="rId1"/>
  </p:sldMasterIdLst>
  <p:notesMasterIdLst>
    <p:notesMasterId r:id="rId32"/>
  </p:notesMasterIdLst>
  <p:sldIdLst>
    <p:sldId id="729" r:id="rId2"/>
    <p:sldId id="448" r:id="rId3"/>
    <p:sldId id="258" r:id="rId4"/>
    <p:sldId id="279" r:id="rId5"/>
    <p:sldId id="357" r:id="rId6"/>
    <p:sldId id="770" r:id="rId7"/>
    <p:sldId id="734" r:id="rId8"/>
    <p:sldId id="784" r:id="rId9"/>
    <p:sldId id="772" r:id="rId10"/>
    <p:sldId id="773" r:id="rId11"/>
    <p:sldId id="774" r:id="rId12"/>
    <p:sldId id="775" r:id="rId13"/>
    <p:sldId id="776" r:id="rId14"/>
    <p:sldId id="777" r:id="rId15"/>
    <p:sldId id="779" r:id="rId16"/>
    <p:sldId id="780" r:id="rId17"/>
    <p:sldId id="781" r:id="rId18"/>
    <p:sldId id="782" r:id="rId19"/>
    <p:sldId id="783" r:id="rId20"/>
    <p:sldId id="744" r:id="rId21"/>
    <p:sldId id="785" r:id="rId22"/>
    <p:sldId id="786" r:id="rId23"/>
    <p:sldId id="745" r:id="rId24"/>
    <p:sldId id="787" r:id="rId25"/>
    <p:sldId id="788" r:id="rId26"/>
    <p:sldId id="747" r:id="rId27"/>
    <p:sldId id="789" r:id="rId28"/>
    <p:sldId id="790" r:id="rId29"/>
    <p:sldId id="791" r:id="rId30"/>
    <p:sldId id="75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B61BF9A-E904-40B4-8AC2-4D64CE4F16C4}">
          <p14:sldIdLst>
            <p14:sldId id="729"/>
            <p14:sldId id="448"/>
            <p14:sldId id="258"/>
            <p14:sldId id="279"/>
            <p14:sldId id="357"/>
            <p14:sldId id="770"/>
            <p14:sldId id="734"/>
            <p14:sldId id="784"/>
            <p14:sldId id="772"/>
            <p14:sldId id="773"/>
            <p14:sldId id="774"/>
            <p14:sldId id="775"/>
            <p14:sldId id="776"/>
            <p14:sldId id="777"/>
            <p14:sldId id="779"/>
            <p14:sldId id="780"/>
            <p14:sldId id="781"/>
            <p14:sldId id="782"/>
            <p14:sldId id="783"/>
            <p14:sldId id="744"/>
            <p14:sldId id="785"/>
            <p14:sldId id="786"/>
            <p14:sldId id="745"/>
            <p14:sldId id="787"/>
            <p14:sldId id="788"/>
            <p14:sldId id="747"/>
            <p14:sldId id="789"/>
            <p14:sldId id="790"/>
            <p14:sldId id="791"/>
            <p14:sldId id="75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8F8F8"/>
    <a:srgbClr val="0015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884" autoAdjust="0"/>
    <p:restoredTop sz="94280" autoAdjust="0"/>
  </p:normalViewPr>
  <p:slideViewPr>
    <p:cSldViewPr snapToGrid="0">
      <p:cViewPr varScale="1">
        <p:scale>
          <a:sx n="68" d="100"/>
          <a:sy n="68" d="100"/>
        </p:scale>
        <p:origin x="984" y="72"/>
      </p:cViewPr>
      <p:guideLst/>
    </p:cSldViewPr>
  </p:slideViewPr>
  <p:outlineViewPr>
    <p:cViewPr>
      <p:scale>
        <a:sx n="33" d="100"/>
        <a:sy n="33" d="100"/>
      </p:scale>
      <p:origin x="0" y="-328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EF2262-2A9E-451F-9E24-F8AAC0EB7396}" type="datetimeFigureOut">
              <a:rPr lang="en-US" smtClean="0"/>
              <a:t>1/25/2017</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C43EF2-8529-4002-8C42-BD6AE2803ADF}" type="slidenum">
              <a:rPr lang="en-US" smtClean="0"/>
              <a:t>‹#›</a:t>
            </a:fld>
            <a:endParaRPr lang="en-US" dirty="0"/>
          </a:p>
        </p:txBody>
      </p:sp>
    </p:spTree>
    <p:extLst>
      <p:ext uri="{BB962C8B-B14F-4D97-AF65-F5344CB8AC3E}">
        <p14:creationId xmlns:p14="http://schemas.microsoft.com/office/powerpoint/2010/main" val="631935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400436F1-67D7-45E4-9658-6DA5A800C4FE}" type="datetime1">
              <a:rPr lang="en-US" smtClean="0"/>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57D7C9-B780-4B7A-B3F9-246E932CF41F}" type="slidenum">
              <a:rPr lang="en-US" smtClean="0"/>
              <a:pPr/>
              <a:t>‹#›</a:t>
            </a:fld>
            <a:endParaRPr lang="en-US" dirty="0"/>
          </a:p>
        </p:txBody>
      </p:sp>
    </p:spTree>
    <p:extLst>
      <p:ext uri="{BB962C8B-B14F-4D97-AF65-F5344CB8AC3E}">
        <p14:creationId xmlns:p14="http://schemas.microsoft.com/office/powerpoint/2010/main" val="1861950232"/>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9D47E1-944A-4B0D-82B3-5E1DF039246A}" type="datetime1">
              <a:rPr lang="en-US" smtClean="0"/>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57D7C9-B780-4B7A-B3F9-246E932CF41F}" type="slidenum">
              <a:rPr lang="en-US" smtClean="0"/>
              <a:t>‹#›</a:t>
            </a:fld>
            <a:endParaRPr lang="en-US" dirty="0"/>
          </a:p>
        </p:txBody>
      </p:sp>
    </p:spTree>
    <p:extLst>
      <p:ext uri="{BB962C8B-B14F-4D97-AF65-F5344CB8AC3E}">
        <p14:creationId xmlns:p14="http://schemas.microsoft.com/office/powerpoint/2010/main" val="2785301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E515A8-4B47-4514-A86F-A8BBE4230C31}" type="datetime1">
              <a:rPr lang="en-US" smtClean="0"/>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57D7C9-B780-4B7A-B3F9-246E932CF41F}" type="slidenum">
              <a:rPr lang="en-US" smtClean="0"/>
              <a:t>‹#›</a:t>
            </a:fld>
            <a:endParaRPr lang="en-US" dirty="0"/>
          </a:p>
        </p:txBody>
      </p:sp>
    </p:spTree>
    <p:extLst>
      <p:ext uri="{BB962C8B-B14F-4D97-AF65-F5344CB8AC3E}">
        <p14:creationId xmlns:p14="http://schemas.microsoft.com/office/powerpoint/2010/main" val="266929685"/>
      </p:ext>
    </p:extLst>
  </p:cSld>
  <p:clrMapOvr>
    <a:masterClrMapping/>
  </p:clrMapOvr>
  <p:extLst mod="1">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195943" y="-13700"/>
            <a:ext cx="8712925" cy="810530"/>
          </a:xfrm>
        </p:spPr>
        <p:txBody>
          <a:bodyPr>
            <a:noAutofit/>
          </a:bodyPr>
          <a:lstStyle>
            <a:lvl1pPr>
              <a:defRPr sz="4400"/>
            </a:lvl1pPr>
          </a:lstStyle>
          <a:p>
            <a:r>
              <a:rPr lang="en-US" dirty="0"/>
              <a:t>Click to edit Master title style</a:t>
            </a:r>
          </a:p>
        </p:txBody>
      </p:sp>
      <p:sp>
        <p:nvSpPr>
          <p:cNvPr id="3" name="Text Placeholder 2"/>
          <p:cNvSpPr>
            <a:spLocks noGrp="1"/>
          </p:cNvSpPr>
          <p:nvPr>
            <p:ph type="body" idx="1"/>
          </p:nvPr>
        </p:nvSpPr>
        <p:spPr>
          <a:xfrm>
            <a:off x="195943" y="796830"/>
            <a:ext cx="8712926" cy="54062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147865-B1A8-40CD-9701-8BD044B0C3E3}" type="datetime1">
              <a:rPr lang="en-US" smtClean="0"/>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r>
              <a:rPr lang="en-US" dirty="0"/>
              <a:t>Slide </a:t>
            </a:r>
            <a:fld id="{CE57D7C9-B780-4B7A-B3F9-246E932CF41F}" type="slidenum">
              <a:rPr lang="en-US" smtClean="0"/>
              <a:pPr/>
              <a:t>‹#›</a:t>
            </a:fld>
            <a:endParaRPr lang="en-US" dirty="0"/>
          </a:p>
        </p:txBody>
      </p:sp>
      <p:cxnSp>
        <p:nvCxnSpPr>
          <p:cNvPr id="9" name="Straight Connector 8"/>
          <p:cNvCxnSpPr/>
          <p:nvPr userDrawn="1"/>
        </p:nvCxnSpPr>
        <p:spPr>
          <a:xfrm>
            <a:off x="195943" y="692329"/>
            <a:ext cx="8712925" cy="0"/>
          </a:xfrm>
          <a:prstGeom prst="line">
            <a:avLst/>
          </a:prstGeom>
          <a:ln>
            <a:solidFill>
              <a:schemeClr val="accent4">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7809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3328BB-44FC-4724-A8AE-BBC1AFCFA220}" type="datetime1">
              <a:rPr lang="en-US" smtClean="0"/>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57D7C9-B780-4B7A-B3F9-246E932CF41F}" type="slidenum">
              <a:rPr lang="en-US" smtClean="0"/>
              <a:t>‹#›</a:t>
            </a:fld>
            <a:endParaRPr lang="en-US" dirty="0"/>
          </a:p>
        </p:txBody>
      </p:sp>
    </p:spTree>
    <p:extLst>
      <p:ext uri="{BB962C8B-B14F-4D97-AF65-F5344CB8AC3E}">
        <p14:creationId xmlns:p14="http://schemas.microsoft.com/office/powerpoint/2010/main" val="3960229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F9E3F08-B46A-42F2-8CDB-77E8F07C1D4E}" type="datetime1">
              <a:rPr lang="en-US" smtClean="0"/>
              <a:t>1/25/2017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57D7C9-B780-4B7A-B3F9-246E932CF41F}" type="slidenum">
              <a:rPr lang="en-US" smtClean="0"/>
              <a:t>‹#›</a:t>
            </a:fld>
            <a:endParaRPr lang="en-US" dirty="0"/>
          </a:p>
        </p:txBody>
      </p:sp>
    </p:spTree>
    <p:extLst>
      <p:ext uri="{BB962C8B-B14F-4D97-AF65-F5344CB8AC3E}">
        <p14:creationId xmlns:p14="http://schemas.microsoft.com/office/powerpoint/2010/main" val="2832305924"/>
      </p:ext>
    </p:extLst>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E2A1A1-D7E0-44CA-91C6-866B0C61AFE0}" type="datetime1">
              <a:rPr lang="en-US" smtClean="0"/>
              <a:t>1/25/2017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57D7C9-B780-4B7A-B3F9-246E932CF41F}" type="slidenum">
              <a:rPr lang="en-US" smtClean="0"/>
              <a:t>‹#›</a:t>
            </a:fld>
            <a:endParaRPr lang="en-US" dirty="0"/>
          </a:p>
        </p:txBody>
      </p:sp>
    </p:spTree>
    <p:extLst>
      <p:ext uri="{BB962C8B-B14F-4D97-AF65-F5344CB8AC3E}">
        <p14:creationId xmlns:p14="http://schemas.microsoft.com/office/powerpoint/2010/main" val="1397173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D506B5E-D898-4CAE-9A41-DEB457E79A7A}" type="datetime1">
              <a:rPr lang="en-US" smtClean="0"/>
              <a:t>1/25/2017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E57D7C9-B780-4B7A-B3F9-246E932CF41F}" type="slidenum">
              <a:rPr lang="en-US" smtClean="0"/>
              <a:t>‹#›</a:t>
            </a:fld>
            <a:endParaRPr lang="en-US" dirty="0"/>
          </a:p>
        </p:txBody>
      </p:sp>
    </p:spTree>
    <p:extLst>
      <p:ext uri="{BB962C8B-B14F-4D97-AF65-F5344CB8AC3E}">
        <p14:creationId xmlns:p14="http://schemas.microsoft.com/office/powerpoint/2010/main" val="3090492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86B5FD-FDC9-4494-B26A-4024CBE89CB4}" type="datetime1">
              <a:rPr lang="en-US" smtClean="0"/>
              <a:t>1/25/2017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E57D7C9-B780-4B7A-B3F9-246E932CF41F}" type="slidenum">
              <a:rPr lang="en-US" smtClean="0"/>
              <a:t>‹#›</a:t>
            </a:fld>
            <a:endParaRPr lang="en-US" dirty="0"/>
          </a:p>
        </p:txBody>
      </p:sp>
    </p:spTree>
    <p:extLst>
      <p:ext uri="{BB962C8B-B14F-4D97-AF65-F5344CB8AC3E}">
        <p14:creationId xmlns:p14="http://schemas.microsoft.com/office/powerpoint/2010/main" val="944319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26D62A-9321-4418-B6D7-1CD6B5441B91}" type="datetime1">
              <a:rPr lang="en-US" smtClean="0"/>
              <a:t>1/25/2017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E57D7C9-B780-4B7A-B3F9-246E932CF41F}" type="slidenum">
              <a:rPr lang="en-US" smtClean="0"/>
              <a:pPr/>
              <a:t>‹#›</a:t>
            </a:fld>
            <a:endParaRPr lang="en-US" dirty="0"/>
          </a:p>
        </p:txBody>
      </p:sp>
    </p:spTree>
    <p:extLst>
      <p:ext uri="{BB962C8B-B14F-4D97-AF65-F5344CB8AC3E}">
        <p14:creationId xmlns:p14="http://schemas.microsoft.com/office/powerpoint/2010/main" val="2222337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36DCE89-C4E6-43DB-8B5F-DB4B43310AA7}" type="datetime1">
              <a:rPr lang="en-US" smtClean="0"/>
              <a:t>1/25/2017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57D7C9-B780-4B7A-B3F9-246E932CF41F}" type="slidenum">
              <a:rPr lang="en-US" smtClean="0"/>
              <a:t>‹#›</a:t>
            </a:fld>
            <a:endParaRPr lang="en-US" dirty="0"/>
          </a:p>
        </p:txBody>
      </p:sp>
    </p:spTree>
    <p:extLst>
      <p:ext uri="{BB962C8B-B14F-4D97-AF65-F5344CB8AC3E}">
        <p14:creationId xmlns:p14="http://schemas.microsoft.com/office/powerpoint/2010/main" val="2293265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76C2B0F7-B9BB-4805-A7D6-904D1123CB89}" type="datetime1">
              <a:rPr lang="en-US" smtClean="0"/>
              <a:t>1/25/2017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57D7C9-B780-4B7A-B3F9-246E932CF41F}" type="slidenum">
              <a:rPr lang="en-US" smtClean="0"/>
              <a:t>‹#›</a:t>
            </a:fld>
            <a:endParaRPr lang="en-US" dirty="0"/>
          </a:p>
        </p:txBody>
      </p:sp>
    </p:spTree>
    <p:extLst>
      <p:ext uri="{BB962C8B-B14F-4D97-AF65-F5344CB8AC3E}">
        <p14:creationId xmlns:p14="http://schemas.microsoft.com/office/powerpoint/2010/main" val="3400051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153E"/>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6901687-68E7-4E7D-A99C-E28211831FBC}" type="datetime1">
              <a:rPr lang="en-US" smtClean="0"/>
              <a:t>1/25/2017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E57D7C9-B780-4B7A-B3F9-246E932CF41F}" type="slidenum">
              <a:rPr lang="en-US" smtClean="0"/>
              <a:pPr/>
              <a:t>‹#›</a:t>
            </a:fld>
            <a:endParaRPr lang="en-US" dirty="0"/>
          </a:p>
        </p:txBody>
      </p:sp>
    </p:spTree>
    <p:extLst>
      <p:ext uri="{BB962C8B-B14F-4D97-AF65-F5344CB8AC3E}">
        <p14:creationId xmlns:p14="http://schemas.microsoft.com/office/powerpoint/2010/main" val="1491013435"/>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Lst>
  <p:hf hdr="0" ftr="0" dt="0"/>
  <p:txStyles>
    <p:titleStyle>
      <a:lvl1pPr algn="l" defTabSz="685800" rtl="0" eaLnBrk="1" latinLnBrk="0" hangingPunct="1">
        <a:lnSpc>
          <a:spcPct val="90000"/>
        </a:lnSpc>
        <a:spcBef>
          <a:spcPct val="0"/>
        </a:spcBef>
        <a:buNone/>
        <a:defRPr sz="3300" kern="1200">
          <a:solidFill>
            <a:schemeClr val="accent4">
              <a:lumMod val="20000"/>
              <a:lumOff val="80000"/>
            </a:schemeClr>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accent4">
              <a:lumMod val="20000"/>
              <a:lumOff val="80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accent4">
              <a:lumMod val="20000"/>
              <a:lumOff val="80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accent4">
              <a:lumMod val="20000"/>
              <a:lumOff val="80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accent4">
              <a:lumMod val="20000"/>
              <a:lumOff val="80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accent4">
              <a:lumMod val="20000"/>
              <a:lumOff val="80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3999" cy="6858000"/>
          </a:xfrm>
          <a:prstGeom prst="rect">
            <a:avLst/>
          </a:prstGeom>
        </p:spPr>
      </p:pic>
    </p:spTree>
    <p:extLst>
      <p:ext uri="{BB962C8B-B14F-4D97-AF65-F5344CB8AC3E}">
        <p14:creationId xmlns:p14="http://schemas.microsoft.com/office/powerpoint/2010/main" val="2548324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Jesus and the Sabbath</a:t>
            </a:r>
          </a:p>
        </p:txBody>
      </p:sp>
      <p:sp>
        <p:nvSpPr>
          <p:cNvPr id="3" name="Text Placeholder 2"/>
          <p:cNvSpPr>
            <a:spLocks noGrp="1"/>
          </p:cNvSpPr>
          <p:nvPr>
            <p:ph type="body" idx="1"/>
          </p:nvPr>
        </p:nvSpPr>
        <p:spPr>
          <a:xfrm>
            <a:off x="0" y="689318"/>
            <a:ext cx="9144000" cy="6168682"/>
          </a:xfrm>
        </p:spPr>
        <p:txBody>
          <a:bodyPr>
            <a:noAutofit/>
          </a:bodyPr>
          <a:lstStyle/>
          <a:p>
            <a:r>
              <a:rPr lang="en-US" sz="3450" dirty="0"/>
              <a:t>Matthew 12:9-13 – Departing from there, He went into their synagogue. And a man was there whose hand was withered. And they questioned Jesus, asking, "Is it lawful to heal on the Sabbath?"--so that they might accuse Him. And He said to them, "</a:t>
            </a:r>
            <a:r>
              <a:rPr lang="en-US" sz="3450" u="sng" dirty="0"/>
              <a:t>What man is there among you who has a sheep, and if it falls into a pit on the Sabbath, will he not take hold of it and lift it out? "How much more valuable then is a man than a sheep! So then, it is lawful to do good on the Sabbath</a:t>
            </a:r>
            <a:r>
              <a:rPr lang="en-US" sz="3450" dirty="0"/>
              <a:t>." Then He said to the man, "Stretch out your hand!" He stretched it out, and it was restored to normal, like the other.</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10</a:t>
            </a:fld>
            <a:endParaRPr lang="en-US" dirty="0"/>
          </a:p>
        </p:txBody>
      </p:sp>
    </p:spTree>
    <p:extLst>
      <p:ext uri="{BB962C8B-B14F-4D97-AF65-F5344CB8AC3E}">
        <p14:creationId xmlns:p14="http://schemas.microsoft.com/office/powerpoint/2010/main" val="3925341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Contradictions??</a:t>
            </a:r>
          </a:p>
        </p:txBody>
      </p:sp>
      <p:sp>
        <p:nvSpPr>
          <p:cNvPr id="3" name="Text Placeholder 2"/>
          <p:cNvSpPr>
            <a:spLocks noGrp="1"/>
          </p:cNvSpPr>
          <p:nvPr>
            <p:ph type="body" idx="1"/>
          </p:nvPr>
        </p:nvSpPr>
        <p:spPr>
          <a:xfrm>
            <a:off x="0" y="689318"/>
            <a:ext cx="9144000" cy="6168682"/>
          </a:xfrm>
        </p:spPr>
        <p:txBody>
          <a:bodyPr>
            <a:noAutofit/>
          </a:bodyPr>
          <a:lstStyle/>
          <a:p>
            <a:r>
              <a:rPr lang="en-US" sz="4000" dirty="0"/>
              <a:t>Jesus says it was acceptable for David to eat the consecrated temple bread, and uses that as justification of his supposed breaking of the Sabbath</a:t>
            </a:r>
          </a:p>
          <a:p>
            <a:r>
              <a:rPr lang="en-US" sz="4000" dirty="0"/>
              <a:t>Jesus says it’s acceptable to do work on the Sabbath that helps another, or perhaps that rescues one’s animal, or fulfills another’s need of some sort</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11</a:t>
            </a:fld>
            <a:endParaRPr lang="en-US" dirty="0"/>
          </a:p>
        </p:txBody>
      </p:sp>
    </p:spTree>
    <p:extLst>
      <p:ext uri="{BB962C8B-B14F-4D97-AF65-F5344CB8AC3E}">
        <p14:creationId xmlns:p14="http://schemas.microsoft.com/office/powerpoint/2010/main" val="3652131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Contradictions??</a:t>
            </a:r>
          </a:p>
        </p:txBody>
      </p:sp>
      <p:sp>
        <p:nvSpPr>
          <p:cNvPr id="3" name="Text Placeholder 2"/>
          <p:cNvSpPr>
            <a:spLocks noGrp="1"/>
          </p:cNvSpPr>
          <p:nvPr>
            <p:ph type="body" idx="1"/>
          </p:nvPr>
        </p:nvSpPr>
        <p:spPr>
          <a:xfrm>
            <a:off x="0" y="689318"/>
            <a:ext cx="9144000" cy="6168682"/>
          </a:xfrm>
        </p:spPr>
        <p:txBody>
          <a:bodyPr>
            <a:noAutofit/>
          </a:bodyPr>
          <a:lstStyle/>
          <a:p>
            <a:r>
              <a:rPr lang="en-US" sz="4000" dirty="0"/>
              <a:t>But, this guy picking up sticks on the Sabbath is hauled outside the camp and stoned to death?? Why?</a:t>
            </a:r>
          </a:p>
          <a:p>
            <a:pPr lvl="1"/>
            <a:r>
              <a:rPr lang="en-US" sz="4000" dirty="0"/>
              <a:t>Are there legitimate reasons that this guy may have had in gathering sticks? What are some?</a:t>
            </a:r>
          </a:p>
          <a:p>
            <a:pPr lvl="1"/>
            <a:r>
              <a:rPr lang="en-US" sz="4000" dirty="0"/>
              <a:t>We can safely assume that this guy had an incorrect attitude, was carelessly breaking the commandment, and was not doing something that mattered</a:t>
            </a:r>
            <a:endParaRPr lang="en-US" sz="3700" dirty="0"/>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12</a:t>
            </a:fld>
            <a:endParaRPr lang="en-US" dirty="0"/>
          </a:p>
        </p:txBody>
      </p:sp>
    </p:spTree>
    <p:extLst>
      <p:ext uri="{BB962C8B-B14F-4D97-AF65-F5344CB8AC3E}">
        <p14:creationId xmlns:p14="http://schemas.microsoft.com/office/powerpoint/2010/main" val="1145704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example – </a:t>
            </a:r>
            <a:r>
              <a:rPr lang="en-US" dirty="0" err="1"/>
              <a:t>Nadab</a:t>
            </a:r>
            <a:r>
              <a:rPr lang="en-US" dirty="0"/>
              <a:t> and </a:t>
            </a:r>
            <a:r>
              <a:rPr lang="en-US" dirty="0" err="1"/>
              <a:t>Abihu</a:t>
            </a:r>
            <a:endParaRPr lang="en-US" dirty="0"/>
          </a:p>
        </p:txBody>
      </p:sp>
      <p:sp>
        <p:nvSpPr>
          <p:cNvPr id="3" name="Text Placeholder 2"/>
          <p:cNvSpPr>
            <a:spLocks noGrp="1"/>
          </p:cNvSpPr>
          <p:nvPr>
            <p:ph type="body" idx="1"/>
          </p:nvPr>
        </p:nvSpPr>
        <p:spPr>
          <a:xfrm>
            <a:off x="0" y="689318"/>
            <a:ext cx="9144000" cy="6168682"/>
          </a:xfrm>
        </p:spPr>
        <p:txBody>
          <a:bodyPr>
            <a:noAutofit/>
          </a:bodyPr>
          <a:lstStyle/>
          <a:p>
            <a:r>
              <a:rPr lang="en-US" sz="3780" dirty="0"/>
              <a:t>Leviticus 10:1-3 – Now </a:t>
            </a:r>
            <a:r>
              <a:rPr lang="en-US" sz="3780" dirty="0" err="1"/>
              <a:t>Nadab</a:t>
            </a:r>
            <a:r>
              <a:rPr lang="en-US" sz="3780" dirty="0"/>
              <a:t> and </a:t>
            </a:r>
            <a:r>
              <a:rPr lang="en-US" sz="3780" dirty="0" err="1"/>
              <a:t>Abihu</a:t>
            </a:r>
            <a:r>
              <a:rPr lang="en-US" sz="3780" dirty="0"/>
              <a:t>, the sons of Aaron, took their respective firepans, and after putting fire in them, placed incense on it and offered strange fire before the Lord, which He had not commanded them. And fire came out from the presence of the Lord and consumed them, and they died before the Lord.  Then Moses said to Aaron, “It is what the Lord spoke, saying, ‘By those who come near Me </a:t>
            </a:r>
            <a:r>
              <a:rPr lang="en-US" sz="3780" u="sng" dirty="0"/>
              <a:t>I will be treated as holy, and before all the people I will be honored</a:t>
            </a:r>
            <a:r>
              <a:rPr lang="en-US" sz="3780" dirty="0"/>
              <a:t>.’”</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13</a:t>
            </a:fld>
            <a:endParaRPr lang="en-US" dirty="0"/>
          </a:p>
        </p:txBody>
      </p:sp>
    </p:spTree>
    <p:extLst>
      <p:ext uri="{BB962C8B-B14F-4D97-AF65-F5344CB8AC3E}">
        <p14:creationId xmlns:p14="http://schemas.microsoft.com/office/powerpoint/2010/main" val="2478177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example – </a:t>
            </a:r>
            <a:r>
              <a:rPr lang="en-US" dirty="0" err="1"/>
              <a:t>Nadab</a:t>
            </a:r>
            <a:r>
              <a:rPr lang="en-US" dirty="0"/>
              <a:t> and </a:t>
            </a:r>
            <a:r>
              <a:rPr lang="en-US" dirty="0" err="1"/>
              <a:t>Abihu</a:t>
            </a:r>
            <a:endParaRPr lang="en-US" dirty="0"/>
          </a:p>
        </p:txBody>
      </p:sp>
      <p:sp>
        <p:nvSpPr>
          <p:cNvPr id="3" name="Text Placeholder 2"/>
          <p:cNvSpPr>
            <a:spLocks noGrp="1"/>
          </p:cNvSpPr>
          <p:nvPr>
            <p:ph type="body" idx="1"/>
          </p:nvPr>
        </p:nvSpPr>
        <p:spPr>
          <a:xfrm>
            <a:off x="0" y="689318"/>
            <a:ext cx="9144000" cy="6168682"/>
          </a:xfrm>
        </p:spPr>
        <p:txBody>
          <a:bodyPr>
            <a:noAutofit/>
          </a:bodyPr>
          <a:lstStyle/>
          <a:p>
            <a:r>
              <a:rPr lang="en-US" sz="3780" dirty="0" err="1"/>
              <a:t>Nadab</a:t>
            </a:r>
            <a:r>
              <a:rPr lang="en-US" sz="3780" dirty="0"/>
              <a:t> and </a:t>
            </a:r>
            <a:r>
              <a:rPr lang="en-US" sz="3780" dirty="0" err="1"/>
              <a:t>Abihu</a:t>
            </a:r>
            <a:r>
              <a:rPr lang="en-US" sz="3780" dirty="0"/>
              <a:t> were two of Aaron’s sons, and as such, were priests</a:t>
            </a:r>
          </a:p>
          <a:p>
            <a:r>
              <a:rPr lang="en-US" sz="3780" dirty="0"/>
              <a:t>If you will recall, we discussed and looked at a few passages of how the priestly duties were spelled out in minute detail</a:t>
            </a:r>
          </a:p>
          <a:p>
            <a:r>
              <a:rPr lang="en-US" sz="3780" dirty="0"/>
              <a:t>In performing their priestly duties, </a:t>
            </a:r>
            <a:r>
              <a:rPr lang="en-US" sz="3780" dirty="0" err="1"/>
              <a:t>Nadab</a:t>
            </a:r>
            <a:r>
              <a:rPr lang="en-US" sz="3780" dirty="0"/>
              <a:t> and </a:t>
            </a:r>
            <a:r>
              <a:rPr lang="en-US" sz="3780" dirty="0" err="1"/>
              <a:t>Abihu</a:t>
            </a:r>
            <a:r>
              <a:rPr lang="en-US" sz="3780" dirty="0"/>
              <a:t> used an unauthorized fire in their firepans. A fire which had not been commanded</a:t>
            </a:r>
          </a:p>
          <a:p>
            <a:r>
              <a:rPr lang="en-US" sz="3780" dirty="0"/>
              <a:t>They were killed by fire from the Lord</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14</a:t>
            </a:fld>
            <a:endParaRPr lang="en-US" dirty="0"/>
          </a:p>
        </p:txBody>
      </p:sp>
    </p:spTree>
    <p:extLst>
      <p:ext uri="{BB962C8B-B14F-4D97-AF65-F5344CB8AC3E}">
        <p14:creationId xmlns:p14="http://schemas.microsoft.com/office/powerpoint/2010/main" val="1385287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example – </a:t>
            </a:r>
            <a:r>
              <a:rPr lang="en-US" dirty="0" err="1"/>
              <a:t>Nadab</a:t>
            </a:r>
            <a:r>
              <a:rPr lang="en-US" dirty="0"/>
              <a:t> and </a:t>
            </a:r>
            <a:r>
              <a:rPr lang="en-US" dirty="0" err="1"/>
              <a:t>Abihu</a:t>
            </a:r>
            <a:endParaRPr lang="en-US" dirty="0"/>
          </a:p>
        </p:txBody>
      </p:sp>
      <p:sp>
        <p:nvSpPr>
          <p:cNvPr id="3" name="Text Placeholder 2"/>
          <p:cNvSpPr>
            <a:spLocks noGrp="1"/>
          </p:cNvSpPr>
          <p:nvPr>
            <p:ph type="body" idx="1"/>
          </p:nvPr>
        </p:nvSpPr>
        <p:spPr>
          <a:xfrm>
            <a:off x="0" y="689318"/>
            <a:ext cx="9144000" cy="6168682"/>
          </a:xfrm>
        </p:spPr>
        <p:txBody>
          <a:bodyPr>
            <a:noAutofit/>
          </a:bodyPr>
          <a:lstStyle/>
          <a:p>
            <a:r>
              <a:rPr lang="en-US" sz="3600" dirty="0"/>
              <a:t>Immediately after this, we see God say:</a:t>
            </a:r>
          </a:p>
          <a:p>
            <a:r>
              <a:rPr lang="en-US" sz="3600" dirty="0"/>
              <a:t>Leviticus 10:8-11 – The Lord then spoke to Aaron, saying,  “Do not drink wine or strong drink, neither you nor your sons with you, when you come into the tent of meeting, so that you will not die—it is a perpetual statute throughout your generations—  and </a:t>
            </a:r>
            <a:r>
              <a:rPr lang="en-US" sz="3600" u="sng" dirty="0"/>
              <a:t>so as to make a distinction between the holy and the profane, and between the unclean and the clean</a:t>
            </a:r>
            <a:r>
              <a:rPr lang="en-US" sz="3600" dirty="0"/>
              <a:t>,  and so as to teach the sons of Israel all the statutes which the Lord has spoken to them through Moses.”</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15</a:t>
            </a:fld>
            <a:endParaRPr lang="en-US" dirty="0"/>
          </a:p>
        </p:txBody>
      </p:sp>
      <p:sp>
        <p:nvSpPr>
          <p:cNvPr id="4" name="Rectangle 3"/>
          <p:cNvSpPr/>
          <p:nvPr/>
        </p:nvSpPr>
        <p:spPr>
          <a:xfrm>
            <a:off x="633046" y="1111348"/>
            <a:ext cx="7779434" cy="2433710"/>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a:solidFill>
                  <a:schemeClr val="accent5">
                    <a:lumMod val="50000"/>
                  </a:schemeClr>
                </a:solidFill>
              </a:rPr>
              <a:t>Lev 10:3 “It is what the Lord spoke, saying, ‘By those who come near Me </a:t>
            </a:r>
            <a:r>
              <a:rPr lang="en-US" sz="3600" u="sng" dirty="0">
                <a:solidFill>
                  <a:schemeClr val="accent5">
                    <a:lumMod val="50000"/>
                  </a:schemeClr>
                </a:solidFill>
              </a:rPr>
              <a:t>I will be treated as holy, and before all the people I will be honored</a:t>
            </a:r>
            <a:r>
              <a:rPr lang="en-US" sz="3600" dirty="0">
                <a:solidFill>
                  <a:schemeClr val="accent5">
                    <a:lumMod val="50000"/>
                  </a:schemeClr>
                </a:solidFill>
              </a:rPr>
              <a:t>.’”</a:t>
            </a:r>
            <a:endParaRPr lang="en-US" sz="3600" dirty="0">
              <a:solidFill>
                <a:schemeClr val="accent5">
                  <a:lumMod val="50000"/>
                </a:schemeClr>
              </a:solidFill>
            </a:endParaRPr>
          </a:p>
        </p:txBody>
      </p:sp>
    </p:spTree>
    <p:extLst>
      <p:ext uri="{BB962C8B-B14F-4D97-AF65-F5344CB8AC3E}">
        <p14:creationId xmlns:p14="http://schemas.microsoft.com/office/powerpoint/2010/main" val="4272467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example – </a:t>
            </a:r>
            <a:r>
              <a:rPr lang="en-US" dirty="0" err="1"/>
              <a:t>Nadab</a:t>
            </a:r>
            <a:r>
              <a:rPr lang="en-US" dirty="0"/>
              <a:t> and </a:t>
            </a:r>
            <a:r>
              <a:rPr lang="en-US" dirty="0" err="1"/>
              <a:t>Abihu</a:t>
            </a:r>
            <a:endParaRPr lang="en-US" dirty="0"/>
          </a:p>
        </p:txBody>
      </p:sp>
      <p:sp>
        <p:nvSpPr>
          <p:cNvPr id="3" name="Text Placeholder 2"/>
          <p:cNvSpPr>
            <a:spLocks noGrp="1"/>
          </p:cNvSpPr>
          <p:nvPr>
            <p:ph type="body" idx="1"/>
          </p:nvPr>
        </p:nvSpPr>
        <p:spPr>
          <a:xfrm>
            <a:off x="0" y="689318"/>
            <a:ext cx="9144000" cy="6168682"/>
          </a:xfrm>
        </p:spPr>
        <p:txBody>
          <a:bodyPr>
            <a:noAutofit/>
          </a:bodyPr>
          <a:lstStyle/>
          <a:p>
            <a:r>
              <a:rPr lang="en-US" sz="3200" dirty="0"/>
              <a:t>As we read on, at the end of Leviticus 10, we see that Aaron’s surviving sons </a:t>
            </a:r>
            <a:r>
              <a:rPr lang="en-US" sz="3200" dirty="0" err="1"/>
              <a:t>Eleazar</a:t>
            </a:r>
            <a:r>
              <a:rPr lang="en-US" sz="3200" dirty="0"/>
              <a:t> and </a:t>
            </a:r>
            <a:r>
              <a:rPr lang="en-US" sz="3200" dirty="0" err="1"/>
              <a:t>Ithamar</a:t>
            </a:r>
            <a:r>
              <a:rPr lang="en-US" sz="3200" dirty="0"/>
              <a:t> had not eaten the sin offering in the holy place as they had been commanded, but instead burned it, and Moses became angry with them about it</a:t>
            </a:r>
          </a:p>
          <a:p>
            <a:r>
              <a:rPr lang="en-US" sz="3200" dirty="0"/>
              <a:t>It seems this may have been some sort of oversight, or else it was accomplished in a slightly different way</a:t>
            </a:r>
          </a:p>
          <a:p>
            <a:r>
              <a:rPr lang="en-US" sz="3200" dirty="0"/>
              <a:t>Aaron replied to Moses, “Behold, this very day they presented their sin offering and their burnt offering before the Lord. When things like these happened to me, if I had eaten a sin offering today, would it have been good in the sight of the Lord?” When Moses heard that, it seemed good in his sight.</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16</a:t>
            </a:fld>
            <a:endParaRPr lang="en-US" dirty="0"/>
          </a:p>
        </p:txBody>
      </p:sp>
    </p:spTree>
    <p:extLst>
      <p:ext uri="{BB962C8B-B14F-4D97-AF65-F5344CB8AC3E}">
        <p14:creationId xmlns:p14="http://schemas.microsoft.com/office/powerpoint/2010/main" val="907516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example – </a:t>
            </a:r>
            <a:r>
              <a:rPr lang="en-US" dirty="0" err="1"/>
              <a:t>Nadab</a:t>
            </a:r>
            <a:r>
              <a:rPr lang="en-US" dirty="0"/>
              <a:t> and </a:t>
            </a:r>
            <a:r>
              <a:rPr lang="en-US" dirty="0" err="1"/>
              <a:t>Abihu</a:t>
            </a:r>
            <a:endParaRPr lang="en-US" dirty="0"/>
          </a:p>
        </p:txBody>
      </p:sp>
      <p:sp>
        <p:nvSpPr>
          <p:cNvPr id="3" name="Text Placeholder 2"/>
          <p:cNvSpPr>
            <a:spLocks noGrp="1"/>
          </p:cNvSpPr>
          <p:nvPr>
            <p:ph type="body" idx="1"/>
          </p:nvPr>
        </p:nvSpPr>
        <p:spPr>
          <a:xfrm>
            <a:off x="0" y="689318"/>
            <a:ext cx="9144000" cy="6168682"/>
          </a:xfrm>
        </p:spPr>
        <p:txBody>
          <a:bodyPr>
            <a:noAutofit/>
          </a:bodyPr>
          <a:lstStyle/>
          <a:p>
            <a:r>
              <a:rPr lang="en-US" sz="3200" dirty="0"/>
              <a:t>In summary, </a:t>
            </a:r>
            <a:r>
              <a:rPr lang="en-US" sz="3200" dirty="0" err="1"/>
              <a:t>Nadab</a:t>
            </a:r>
            <a:r>
              <a:rPr lang="en-US" sz="3200" dirty="0"/>
              <a:t> and </a:t>
            </a:r>
            <a:r>
              <a:rPr lang="en-US" sz="3200" dirty="0" err="1"/>
              <a:t>Abihu</a:t>
            </a:r>
            <a:r>
              <a:rPr lang="en-US" sz="3200" dirty="0"/>
              <a:t> offer strange fire and are killed by the Lord</a:t>
            </a:r>
          </a:p>
          <a:p>
            <a:r>
              <a:rPr lang="en-US" sz="3200" dirty="0"/>
              <a:t>God gives new commandments to Aaron and priests for them to not drink any strong drink when they come into the tent of meeting</a:t>
            </a:r>
          </a:p>
          <a:p>
            <a:r>
              <a:rPr lang="en-US" sz="3200" dirty="0" err="1"/>
              <a:t>Eleazar</a:t>
            </a:r>
            <a:r>
              <a:rPr lang="en-US" sz="3200" dirty="0"/>
              <a:t> and </a:t>
            </a:r>
            <a:r>
              <a:rPr lang="en-US" sz="3200" dirty="0" err="1"/>
              <a:t>Ithamar</a:t>
            </a:r>
            <a:r>
              <a:rPr lang="en-US" sz="3200" dirty="0"/>
              <a:t> seem to do something incorrectly, Moses gets angry for disobeying, but Aaron says “hey, it even happens to me sometimes” and </a:t>
            </a:r>
            <a:r>
              <a:rPr lang="en-US" sz="3200" dirty="0" err="1"/>
              <a:t>Eleazar</a:t>
            </a:r>
            <a:r>
              <a:rPr lang="en-US" sz="3200" dirty="0"/>
              <a:t> and </a:t>
            </a:r>
            <a:r>
              <a:rPr lang="en-US" sz="3200" dirty="0" err="1"/>
              <a:t>Ithamar</a:t>
            </a:r>
            <a:r>
              <a:rPr lang="en-US" sz="3200" dirty="0"/>
              <a:t> </a:t>
            </a:r>
            <a:r>
              <a:rPr lang="en-US" sz="3200" dirty="0"/>
              <a:t>are not killed/punished</a:t>
            </a:r>
          </a:p>
          <a:p>
            <a:r>
              <a:rPr lang="en-US" sz="3200" dirty="0"/>
              <a:t>What does this show us?</a:t>
            </a:r>
          </a:p>
          <a:p>
            <a:pPr lvl="1"/>
            <a:r>
              <a:rPr lang="en-US" sz="2800" dirty="0" err="1"/>
              <a:t>Nadab</a:t>
            </a:r>
            <a:r>
              <a:rPr lang="en-US" sz="2800" dirty="0"/>
              <a:t> and </a:t>
            </a:r>
            <a:r>
              <a:rPr lang="en-US" sz="2800" dirty="0" err="1"/>
              <a:t>Abihu</a:t>
            </a:r>
            <a:r>
              <a:rPr lang="en-US" sz="2800" dirty="0"/>
              <a:t> showed up drunk to do their priestly work, and were thereby careless/reckless with God</a:t>
            </a:r>
          </a:p>
          <a:p>
            <a:pPr lvl="1"/>
            <a:r>
              <a:rPr lang="en-US" sz="2800" dirty="0"/>
              <a:t>God viewed this as being treated as unholy (Lev 10:3)</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17</a:t>
            </a:fld>
            <a:endParaRPr lang="en-US" dirty="0"/>
          </a:p>
        </p:txBody>
      </p:sp>
    </p:spTree>
    <p:extLst>
      <p:ext uri="{BB962C8B-B14F-4D97-AF65-F5344CB8AC3E}">
        <p14:creationId xmlns:p14="http://schemas.microsoft.com/office/powerpoint/2010/main" val="1159586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Carelessness</a:t>
            </a:r>
          </a:p>
        </p:txBody>
      </p:sp>
      <p:sp>
        <p:nvSpPr>
          <p:cNvPr id="3" name="Text Placeholder 2"/>
          <p:cNvSpPr>
            <a:spLocks noGrp="1"/>
          </p:cNvSpPr>
          <p:nvPr>
            <p:ph type="body" idx="1"/>
          </p:nvPr>
        </p:nvSpPr>
        <p:spPr>
          <a:xfrm>
            <a:off x="0" y="689318"/>
            <a:ext cx="9144000" cy="6168682"/>
          </a:xfrm>
        </p:spPr>
        <p:txBody>
          <a:bodyPr>
            <a:noAutofit/>
          </a:bodyPr>
          <a:lstStyle/>
          <a:p>
            <a:r>
              <a:rPr lang="en-US" sz="3200" dirty="0"/>
              <a:t>Back to the guy picking up sticks, it appears to be that carelessness and outright disdain for a commandment was occurring</a:t>
            </a:r>
          </a:p>
          <a:p>
            <a:r>
              <a:rPr lang="en-US" sz="3200" dirty="0"/>
              <a:t>This ideal falls right in line with the law of Christ being summed up with “love your neighbor as yourself”. Carelessly and willingly doing your neighbor wrong would be a violation of the law of Christ. Accidentally backing up over your neighbor’s cat, not a sin. Poisoning it…sinful</a:t>
            </a:r>
          </a:p>
          <a:p>
            <a:r>
              <a:rPr lang="en-US" sz="3200" dirty="0"/>
              <a:t>Approaching God in worship “drunk” (any day of the week – we are priests!) would be a violation of the law of Christ – </a:t>
            </a:r>
            <a:r>
              <a:rPr lang="en-US" sz="2900" dirty="0"/>
              <a:t>(Matt 15:8/Is 29:13 – </a:t>
            </a:r>
            <a:r>
              <a:rPr lang="en-US" sz="2900" dirty="0"/>
              <a:t>This people honors Me with their lips, but their heart is far away from Me)</a:t>
            </a:r>
            <a:endParaRPr lang="en-US" sz="2900" dirty="0"/>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18</a:t>
            </a:fld>
            <a:endParaRPr lang="en-US" dirty="0"/>
          </a:p>
        </p:txBody>
      </p:sp>
    </p:spTree>
    <p:extLst>
      <p:ext uri="{BB962C8B-B14F-4D97-AF65-F5344CB8AC3E}">
        <p14:creationId xmlns:p14="http://schemas.microsoft.com/office/powerpoint/2010/main" val="566704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Godly reminders</a:t>
            </a:r>
          </a:p>
        </p:txBody>
      </p:sp>
      <p:sp>
        <p:nvSpPr>
          <p:cNvPr id="3" name="Text Placeholder 2"/>
          <p:cNvSpPr>
            <a:spLocks noGrp="1"/>
          </p:cNvSpPr>
          <p:nvPr>
            <p:ph type="body" idx="1"/>
          </p:nvPr>
        </p:nvSpPr>
        <p:spPr>
          <a:xfrm>
            <a:off x="0" y="689318"/>
            <a:ext cx="9144000" cy="6168682"/>
          </a:xfrm>
        </p:spPr>
        <p:txBody>
          <a:bodyPr>
            <a:noAutofit/>
          </a:bodyPr>
          <a:lstStyle/>
          <a:p>
            <a:r>
              <a:rPr lang="en-US" sz="3200" dirty="0"/>
              <a:t>Numbers 15:37-41 – </a:t>
            </a:r>
            <a:r>
              <a:rPr lang="en-US" sz="3200" dirty="0"/>
              <a:t>The Lord also spoke to Moses, saying, “Speak to the sons of Israel, and tell them that they shall make for themselves tassels on the corners of their garments throughout their generations, and that they shall put on the tassel of each corner a cord of blue. It shall be a tassel for you to look at and remember all the commandments of the Lord, </a:t>
            </a:r>
            <a:r>
              <a:rPr lang="en-US" sz="3200" u="sng" dirty="0"/>
              <a:t>so as to do them and not follow after your own heart and your own eyes, after which you played the harlot, so that you may remember to do all My commandments and be holy to your God</a:t>
            </a:r>
            <a:r>
              <a:rPr lang="en-US" sz="3200" dirty="0"/>
              <a:t>. I am the Lord your God who brought you out from the land of Egypt to be your God; I am the Lord your God.”</a:t>
            </a:r>
            <a:endParaRPr lang="en-US" sz="3200" dirty="0"/>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19</a:t>
            </a:fld>
            <a:endParaRPr lang="en-US" dirty="0"/>
          </a:p>
        </p:txBody>
      </p:sp>
    </p:spTree>
    <p:extLst>
      <p:ext uri="{BB962C8B-B14F-4D97-AF65-F5344CB8AC3E}">
        <p14:creationId xmlns:p14="http://schemas.microsoft.com/office/powerpoint/2010/main" val="287991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of Our Study</a:t>
            </a:r>
          </a:p>
        </p:txBody>
      </p:sp>
      <p:sp>
        <p:nvSpPr>
          <p:cNvPr id="3" name="Text Placeholder 2"/>
          <p:cNvSpPr>
            <a:spLocks noGrp="1"/>
          </p:cNvSpPr>
          <p:nvPr>
            <p:ph type="body" idx="1"/>
          </p:nvPr>
        </p:nvSpPr>
        <p:spPr/>
        <p:txBody>
          <a:bodyPr>
            <a:noAutofit/>
          </a:bodyPr>
          <a:lstStyle/>
          <a:p>
            <a:pPr lvl="0"/>
            <a:r>
              <a:rPr lang="en-US" sz="3400" dirty="0"/>
              <a:t>To learn how God moved from man's problem of sin to His solution of Jesus on the cross</a:t>
            </a:r>
          </a:p>
          <a:p>
            <a:pPr lvl="0"/>
            <a:r>
              <a:rPr lang="en-US" sz="3400" dirty="0"/>
              <a:t>To understand how everything in the scriptures relates to, and points to, Jesus and the cross</a:t>
            </a:r>
          </a:p>
          <a:p>
            <a:pPr lvl="0"/>
            <a:r>
              <a:rPr lang="en-US" sz="3400" dirty="0"/>
              <a:t>To understand how everything in the Bible reveals God to mankind who He is and what He is like</a:t>
            </a:r>
          </a:p>
          <a:p>
            <a:pPr lvl="0"/>
            <a:r>
              <a:rPr lang="en-US" sz="3400" dirty="0"/>
              <a:t>Get a better understanding of how we got here tonight on the orange carpet</a:t>
            </a:r>
          </a:p>
        </p:txBody>
      </p:sp>
      <p:sp>
        <p:nvSpPr>
          <p:cNvPr id="4" name="Slide Number Placeholder 3"/>
          <p:cNvSpPr>
            <a:spLocks noGrp="1"/>
          </p:cNvSpPr>
          <p:nvPr>
            <p:ph type="sldNum" sz="quarter" idx="12"/>
          </p:nvPr>
        </p:nvSpPr>
        <p:spPr>
          <a:xfrm>
            <a:off x="7090993" y="6497031"/>
            <a:ext cx="2057400" cy="365125"/>
          </a:xfrm>
        </p:spPr>
        <p:txBody>
          <a:bodyPr/>
          <a:lstStyle/>
          <a:p>
            <a:r>
              <a:rPr lang="en-US" dirty="0"/>
              <a:t>Slide </a:t>
            </a:r>
            <a:fld id="{CE57D7C9-B780-4B7A-B3F9-246E932CF41F}" type="slidenum">
              <a:rPr lang="en-US" smtClean="0"/>
              <a:pPr/>
              <a:t>2</a:t>
            </a:fld>
            <a:endParaRPr lang="en-US" dirty="0"/>
          </a:p>
        </p:txBody>
      </p:sp>
    </p:spTree>
    <p:extLst>
      <p:ext uri="{BB962C8B-B14F-4D97-AF65-F5344CB8AC3E}">
        <p14:creationId xmlns:p14="http://schemas.microsoft.com/office/powerpoint/2010/main" val="3054618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Righteous </a:t>
            </a:r>
            <a:r>
              <a:rPr lang="en-US" dirty="0" err="1"/>
              <a:t>tattletaling</a:t>
            </a:r>
            <a:r>
              <a:rPr lang="en-US" dirty="0"/>
              <a:t>?</a:t>
            </a:r>
          </a:p>
        </p:txBody>
      </p:sp>
      <p:sp>
        <p:nvSpPr>
          <p:cNvPr id="3" name="Text Placeholder 2"/>
          <p:cNvSpPr>
            <a:spLocks noGrp="1"/>
          </p:cNvSpPr>
          <p:nvPr>
            <p:ph type="body" idx="1"/>
          </p:nvPr>
        </p:nvSpPr>
        <p:spPr>
          <a:xfrm>
            <a:off x="0" y="689318"/>
            <a:ext cx="9144000" cy="6168682"/>
          </a:xfrm>
        </p:spPr>
        <p:txBody>
          <a:bodyPr>
            <a:noAutofit/>
          </a:bodyPr>
          <a:lstStyle/>
          <a:p>
            <a:r>
              <a:rPr lang="en-US" sz="4000" dirty="0"/>
              <a:t>Numbers 15:32-34 – </a:t>
            </a:r>
            <a:r>
              <a:rPr lang="en-US" sz="4000" dirty="0"/>
              <a:t>Now while the sons of Israel were in the wilderness, they found a man gathering wood on the Sabbath day. </a:t>
            </a:r>
            <a:r>
              <a:rPr lang="en-US" sz="4000" u="sng" dirty="0"/>
              <a:t>Those who found him gathering wood brought him to Moses and Aaron and to all the congregation; and they put him in custody</a:t>
            </a:r>
            <a:r>
              <a:rPr lang="en-US" sz="4000" dirty="0"/>
              <a:t> because it had not been declared what should be done to him</a:t>
            </a:r>
            <a:endParaRPr lang="en-US" sz="3700" dirty="0"/>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20</a:t>
            </a:fld>
            <a:endParaRPr lang="en-US" dirty="0"/>
          </a:p>
        </p:txBody>
      </p:sp>
    </p:spTree>
    <p:extLst>
      <p:ext uri="{BB962C8B-B14F-4D97-AF65-F5344CB8AC3E}">
        <p14:creationId xmlns:p14="http://schemas.microsoft.com/office/powerpoint/2010/main" val="2616712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Righteous tattletales in Jesus’s day</a:t>
            </a:r>
          </a:p>
        </p:txBody>
      </p:sp>
      <p:sp>
        <p:nvSpPr>
          <p:cNvPr id="3" name="Text Placeholder 2"/>
          <p:cNvSpPr>
            <a:spLocks noGrp="1"/>
          </p:cNvSpPr>
          <p:nvPr>
            <p:ph type="body" idx="1"/>
          </p:nvPr>
        </p:nvSpPr>
        <p:spPr>
          <a:xfrm>
            <a:off x="0" y="689318"/>
            <a:ext cx="9144000" cy="6168682"/>
          </a:xfrm>
        </p:spPr>
        <p:txBody>
          <a:bodyPr>
            <a:noAutofit/>
          </a:bodyPr>
          <a:lstStyle/>
          <a:p>
            <a:r>
              <a:rPr lang="en-US" sz="3470" dirty="0"/>
              <a:t>John 8:1-6 – </a:t>
            </a:r>
            <a:r>
              <a:rPr lang="en-US" sz="3470" dirty="0"/>
              <a:t>But Jesus went to the Mount of Olives. Early in the morning He came again into the temple, and all the people were coming to Him; and He sat down and began to teach them. The scribes and the Pharisees brought a woman caught in adultery, and having set her in the center of the court, they said to Him, “Teacher, this woman has been caught in adultery, in the very act. Now in the Law Moses commanded us to stone such women; what then do You say?” They were saying this, testing Him, so that they might have grounds for accusing Him.</a:t>
            </a:r>
            <a:endParaRPr lang="en-US" sz="3470" dirty="0"/>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21</a:t>
            </a:fld>
            <a:endParaRPr lang="en-US" dirty="0"/>
          </a:p>
        </p:txBody>
      </p:sp>
    </p:spTree>
    <p:extLst>
      <p:ext uri="{BB962C8B-B14F-4D97-AF65-F5344CB8AC3E}">
        <p14:creationId xmlns:p14="http://schemas.microsoft.com/office/powerpoint/2010/main" val="2330823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Righteous tattletales in Jesus’s day</a:t>
            </a:r>
            <a:endParaRPr lang="en-US" dirty="0"/>
          </a:p>
        </p:txBody>
      </p:sp>
      <p:sp>
        <p:nvSpPr>
          <p:cNvPr id="3" name="Text Placeholder 2"/>
          <p:cNvSpPr>
            <a:spLocks noGrp="1"/>
          </p:cNvSpPr>
          <p:nvPr>
            <p:ph type="body" idx="1"/>
          </p:nvPr>
        </p:nvSpPr>
        <p:spPr>
          <a:xfrm>
            <a:off x="0" y="689318"/>
            <a:ext cx="9144000" cy="6168682"/>
          </a:xfrm>
        </p:spPr>
        <p:txBody>
          <a:bodyPr>
            <a:noAutofit/>
          </a:bodyPr>
          <a:lstStyle/>
          <a:p>
            <a:r>
              <a:rPr lang="en-US" sz="3240" dirty="0"/>
              <a:t>John 8:6-11 – </a:t>
            </a:r>
            <a:r>
              <a:rPr lang="en-US" sz="3240" dirty="0"/>
              <a:t>But Jesus stooped down and with His finger wrote on the ground. But when they persisted in asking Him, He straightened up, and said to them, “He who is without sin among you, let him be the first to throw a stone at her.” Again He stooped down and wrote on the ground. When they heard it, they began to go out one by one, beginning with the older ones, and He was left alone, and the woman, where she was, in the center of the court. Straightening up, Jesus said to her, “Woman, where are they? Did no one condemn you?” She said, “No one, Lord.” And Jesus said, “I do not condemn you, either. Go. From now on sin no more.”</a:t>
            </a:r>
            <a:endParaRPr lang="en-US" sz="3240" dirty="0"/>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22</a:t>
            </a:fld>
            <a:endParaRPr lang="en-US" dirty="0"/>
          </a:p>
        </p:txBody>
      </p:sp>
    </p:spTree>
    <p:extLst>
      <p:ext uri="{BB962C8B-B14F-4D97-AF65-F5344CB8AC3E}">
        <p14:creationId xmlns:p14="http://schemas.microsoft.com/office/powerpoint/2010/main" val="2217594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Jesus taught</a:t>
            </a:r>
          </a:p>
        </p:txBody>
      </p:sp>
      <p:sp>
        <p:nvSpPr>
          <p:cNvPr id="3" name="Text Placeholder 2"/>
          <p:cNvSpPr>
            <a:spLocks noGrp="1"/>
          </p:cNvSpPr>
          <p:nvPr>
            <p:ph type="body" idx="1"/>
          </p:nvPr>
        </p:nvSpPr>
        <p:spPr>
          <a:xfrm>
            <a:off x="0" y="689318"/>
            <a:ext cx="9144000" cy="6168682"/>
          </a:xfrm>
        </p:spPr>
        <p:txBody>
          <a:bodyPr>
            <a:noAutofit/>
          </a:bodyPr>
          <a:lstStyle/>
          <a:p>
            <a:r>
              <a:rPr lang="en-US" sz="3200" dirty="0"/>
              <a:t>How did Jesus teach us to approach a brother in sin?</a:t>
            </a:r>
          </a:p>
          <a:p>
            <a:r>
              <a:rPr lang="en-US" sz="3200" dirty="0"/>
              <a:t>Matthew 18:15-18 – </a:t>
            </a:r>
            <a:r>
              <a:rPr lang="en-US" sz="3200" dirty="0"/>
              <a:t>“If your brother sins, go and show him his fault in private; if he listens to you, you have won your brother. But if he does not listen to you, take one or two more with you, so that by the mouth of two or three witnesses every fact may be confirmed. If he refuses to listen to them, tell it to the church; and if he refuses to listen even to the church, let him be to you as a Gentile and a tax collector. Truly I say to you, whatever you bind on earth shall have been bound in heaven; and whatever you loose on earth shall have been loosed in heaven.</a:t>
            </a:r>
            <a:endParaRPr lang="en-US" sz="3200" dirty="0"/>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23</a:t>
            </a:fld>
            <a:endParaRPr lang="en-US" dirty="0"/>
          </a:p>
        </p:txBody>
      </p:sp>
    </p:spTree>
    <p:extLst>
      <p:ext uri="{BB962C8B-B14F-4D97-AF65-F5344CB8AC3E}">
        <p14:creationId xmlns:p14="http://schemas.microsoft.com/office/powerpoint/2010/main" val="2573501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Jesus taught</a:t>
            </a:r>
          </a:p>
        </p:txBody>
      </p:sp>
      <p:sp>
        <p:nvSpPr>
          <p:cNvPr id="3" name="Text Placeholder 2"/>
          <p:cNvSpPr>
            <a:spLocks noGrp="1"/>
          </p:cNvSpPr>
          <p:nvPr>
            <p:ph type="body" idx="1"/>
          </p:nvPr>
        </p:nvSpPr>
        <p:spPr>
          <a:xfrm>
            <a:off x="0" y="689318"/>
            <a:ext cx="9144000" cy="6168682"/>
          </a:xfrm>
        </p:spPr>
        <p:txBody>
          <a:bodyPr>
            <a:noAutofit/>
          </a:bodyPr>
          <a:lstStyle/>
          <a:p>
            <a:r>
              <a:rPr lang="en-US" sz="3200" dirty="0"/>
              <a:t>How did Jesus teach us to approach a brother in sin?</a:t>
            </a:r>
          </a:p>
          <a:p>
            <a:r>
              <a:rPr lang="en-US" sz="3200" dirty="0"/>
              <a:t>Matthew 18:15-18 – </a:t>
            </a:r>
            <a:r>
              <a:rPr lang="en-US" sz="3200" dirty="0"/>
              <a:t>“If your brother sins, </a:t>
            </a:r>
            <a:r>
              <a:rPr lang="en-US" sz="3200" u="sng" dirty="0"/>
              <a:t>go and show him his fault in private</a:t>
            </a:r>
            <a:r>
              <a:rPr lang="en-US" sz="3200" dirty="0"/>
              <a:t>; if he listens to you, you have won your brother. But if he does not listen to you, </a:t>
            </a:r>
            <a:r>
              <a:rPr lang="en-US" sz="3200" u="sng" dirty="0"/>
              <a:t>take one or two more with you</a:t>
            </a:r>
            <a:r>
              <a:rPr lang="en-US" sz="3200" dirty="0"/>
              <a:t>, so that by the mouth of two or three witnesses every fact may be confirmed. If he refuses to listen to them, </a:t>
            </a:r>
            <a:r>
              <a:rPr lang="en-US" sz="3200" u="sng" dirty="0"/>
              <a:t>tell it to the church</a:t>
            </a:r>
            <a:r>
              <a:rPr lang="en-US" sz="3200" dirty="0"/>
              <a:t>; and if he refuses to listen even to the church, let him be to you as a Gentile and a tax collector. Truly I say to you, whatever you bind on earth shall have been bound in heaven; and whatever you loose on earth shall have been loosed in heaven.</a:t>
            </a:r>
            <a:endParaRPr lang="en-US" sz="3200" dirty="0"/>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24</a:t>
            </a:fld>
            <a:endParaRPr lang="en-US" dirty="0"/>
          </a:p>
        </p:txBody>
      </p:sp>
      <p:sp>
        <p:nvSpPr>
          <p:cNvPr id="6" name="Oval 5"/>
          <p:cNvSpPr/>
          <p:nvPr/>
        </p:nvSpPr>
        <p:spPr>
          <a:xfrm>
            <a:off x="6625882" y="796830"/>
            <a:ext cx="703384" cy="703384"/>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accent5">
                    <a:lumMod val="50000"/>
                  </a:schemeClr>
                </a:solidFill>
              </a:rPr>
              <a:t>1</a:t>
            </a:r>
            <a:endParaRPr lang="en-US" sz="4400" dirty="0">
              <a:solidFill>
                <a:schemeClr val="accent5">
                  <a:lumMod val="50000"/>
                </a:schemeClr>
              </a:solidFill>
            </a:endParaRPr>
          </a:p>
        </p:txBody>
      </p:sp>
      <p:sp>
        <p:nvSpPr>
          <p:cNvPr id="7" name="Oval 6"/>
          <p:cNvSpPr/>
          <p:nvPr/>
        </p:nvSpPr>
        <p:spPr>
          <a:xfrm>
            <a:off x="349347" y="2184329"/>
            <a:ext cx="703384" cy="703384"/>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accent5">
                    <a:lumMod val="50000"/>
                  </a:schemeClr>
                </a:solidFill>
              </a:rPr>
              <a:t>2</a:t>
            </a:r>
            <a:endParaRPr lang="en-US" sz="4400" dirty="0">
              <a:solidFill>
                <a:schemeClr val="accent5">
                  <a:lumMod val="50000"/>
                </a:schemeClr>
              </a:solidFill>
            </a:endParaRPr>
          </a:p>
        </p:txBody>
      </p:sp>
      <p:sp>
        <p:nvSpPr>
          <p:cNvPr id="8" name="Oval 7"/>
          <p:cNvSpPr/>
          <p:nvPr/>
        </p:nvSpPr>
        <p:spPr>
          <a:xfrm>
            <a:off x="6411352" y="3170070"/>
            <a:ext cx="703384" cy="703384"/>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accent5">
                    <a:lumMod val="50000"/>
                  </a:schemeClr>
                </a:solidFill>
              </a:rPr>
              <a:t>3</a:t>
            </a:r>
            <a:endParaRPr lang="en-US" sz="4400" dirty="0">
              <a:solidFill>
                <a:schemeClr val="accent5">
                  <a:lumMod val="50000"/>
                </a:schemeClr>
              </a:solidFill>
            </a:endParaRPr>
          </a:p>
        </p:txBody>
      </p:sp>
    </p:spTree>
    <p:extLst>
      <p:ext uri="{BB962C8B-B14F-4D97-AF65-F5344CB8AC3E}">
        <p14:creationId xmlns:p14="http://schemas.microsoft.com/office/powerpoint/2010/main" val="123777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Righteous tattletales today?</a:t>
            </a:r>
          </a:p>
        </p:txBody>
      </p:sp>
      <p:sp>
        <p:nvSpPr>
          <p:cNvPr id="3" name="Text Placeholder 2"/>
          <p:cNvSpPr>
            <a:spLocks noGrp="1"/>
          </p:cNvSpPr>
          <p:nvPr>
            <p:ph type="body" idx="1"/>
          </p:nvPr>
        </p:nvSpPr>
        <p:spPr>
          <a:xfrm>
            <a:off x="0" y="689318"/>
            <a:ext cx="9144000" cy="6168682"/>
          </a:xfrm>
        </p:spPr>
        <p:txBody>
          <a:bodyPr>
            <a:noAutofit/>
          </a:bodyPr>
          <a:lstStyle/>
          <a:p>
            <a:r>
              <a:rPr lang="en-US" sz="4000" dirty="0"/>
              <a:t>Do we have any righteous tattletales today?</a:t>
            </a:r>
          </a:p>
          <a:p>
            <a:r>
              <a:rPr lang="en-US" sz="4000" dirty="0"/>
              <a:t>Are there times when a person needs to be “marked”?</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25</a:t>
            </a:fld>
            <a:endParaRPr lang="en-US" dirty="0"/>
          </a:p>
        </p:txBody>
      </p:sp>
    </p:spTree>
    <p:extLst>
      <p:ext uri="{BB962C8B-B14F-4D97-AF65-F5344CB8AC3E}">
        <p14:creationId xmlns:p14="http://schemas.microsoft.com/office/powerpoint/2010/main" val="3774170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Righteous </a:t>
            </a:r>
            <a:r>
              <a:rPr lang="en-US" dirty="0" err="1"/>
              <a:t>tattletaling</a:t>
            </a:r>
            <a:endParaRPr lang="en-US" dirty="0"/>
          </a:p>
        </p:txBody>
      </p:sp>
      <p:sp>
        <p:nvSpPr>
          <p:cNvPr id="3" name="Text Placeholder 2"/>
          <p:cNvSpPr>
            <a:spLocks noGrp="1"/>
          </p:cNvSpPr>
          <p:nvPr>
            <p:ph type="body" idx="1"/>
          </p:nvPr>
        </p:nvSpPr>
        <p:spPr>
          <a:xfrm>
            <a:off x="0" y="689318"/>
            <a:ext cx="9144000" cy="6168682"/>
          </a:xfrm>
        </p:spPr>
        <p:txBody>
          <a:bodyPr>
            <a:noAutofit/>
          </a:bodyPr>
          <a:lstStyle/>
          <a:p>
            <a:r>
              <a:rPr lang="en-US" sz="3800" dirty="0"/>
              <a:t>Romans 16:17-18 - Now I urge you, brethren, keep your eye on those who cause dissensions and hindrances contrary to the teaching which you learned, and turn away from them. For such men are slaves, not of our Lord Christ but of their own appetites; and by their smooth and flattering speech they deceive the hearts of the unsuspecting</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26</a:t>
            </a:fld>
            <a:endParaRPr lang="en-US" dirty="0"/>
          </a:p>
        </p:txBody>
      </p:sp>
    </p:spTree>
    <p:extLst>
      <p:ext uri="{BB962C8B-B14F-4D97-AF65-F5344CB8AC3E}">
        <p14:creationId xmlns:p14="http://schemas.microsoft.com/office/powerpoint/2010/main" val="3474326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Righteous </a:t>
            </a:r>
            <a:r>
              <a:rPr lang="en-US" dirty="0" err="1"/>
              <a:t>tattletaling</a:t>
            </a:r>
            <a:endParaRPr lang="en-US" dirty="0"/>
          </a:p>
        </p:txBody>
      </p:sp>
      <p:sp>
        <p:nvSpPr>
          <p:cNvPr id="3" name="Text Placeholder 2"/>
          <p:cNvSpPr>
            <a:spLocks noGrp="1"/>
          </p:cNvSpPr>
          <p:nvPr>
            <p:ph type="body" idx="1"/>
          </p:nvPr>
        </p:nvSpPr>
        <p:spPr>
          <a:xfrm>
            <a:off x="0" y="689318"/>
            <a:ext cx="9144000" cy="6168682"/>
          </a:xfrm>
        </p:spPr>
        <p:txBody>
          <a:bodyPr>
            <a:noAutofit/>
          </a:bodyPr>
          <a:lstStyle/>
          <a:p>
            <a:r>
              <a:rPr lang="en-US" sz="3700" dirty="0"/>
              <a:t>Romans 16:17-18 - Now I urge you, brethren, </a:t>
            </a:r>
            <a:r>
              <a:rPr lang="en-US" sz="3700" u="sng" dirty="0"/>
              <a:t>keep your eye</a:t>
            </a:r>
            <a:r>
              <a:rPr lang="en-US" sz="3700" dirty="0"/>
              <a:t> on those who cause dissensions and hindrances contrary to the teaching which you learned, and turn away from them. For such men are slaves, not of our Lord Christ but of their own appetites; and by their smooth and flattering speech they deceive the hearts of the unsuspecting</a:t>
            </a:r>
          </a:p>
          <a:p>
            <a:r>
              <a:rPr lang="en-US" sz="3700" dirty="0"/>
              <a:t>"keep your eye on" - from the Greek word "</a:t>
            </a:r>
            <a:r>
              <a:rPr lang="en-US" sz="3700" dirty="0" err="1"/>
              <a:t>skopeo</a:t>
            </a:r>
            <a:r>
              <a:rPr lang="en-US" sz="3700" dirty="0"/>
              <a:t>" which means "to look at, behold, watch, contemplate“. Sometimes translated as “mark” (KJV)</a:t>
            </a:r>
            <a:endParaRPr lang="en-US" sz="3700" dirty="0"/>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27</a:t>
            </a:fld>
            <a:endParaRPr lang="en-US" dirty="0"/>
          </a:p>
        </p:txBody>
      </p:sp>
    </p:spTree>
    <p:extLst>
      <p:ext uri="{BB962C8B-B14F-4D97-AF65-F5344CB8AC3E}">
        <p14:creationId xmlns:p14="http://schemas.microsoft.com/office/powerpoint/2010/main" val="1944145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Righteous </a:t>
            </a:r>
            <a:r>
              <a:rPr lang="en-US" dirty="0" err="1"/>
              <a:t>tattletaling</a:t>
            </a:r>
            <a:endParaRPr lang="en-US" dirty="0"/>
          </a:p>
        </p:txBody>
      </p:sp>
      <p:sp>
        <p:nvSpPr>
          <p:cNvPr id="3" name="Text Placeholder 2"/>
          <p:cNvSpPr>
            <a:spLocks noGrp="1"/>
          </p:cNvSpPr>
          <p:nvPr>
            <p:ph type="body" idx="1"/>
          </p:nvPr>
        </p:nvSpPr>
        <p:spPr>
          <a:xfrm>
            <a:off x="0" y="689318"/>
            <a:ext cx="9144000" cy="6168682"/>
          </a:xfrm>
        </p:spPr>
        <p:txBody>
          <a:bodyPr>
            <a:noAutofit/>
          </a:bodyPr>
          <a:lstStyle/>
          <a:p>
            <a:r>
              <a:rPr lang="en-US" sz="3800" dirty="0"/>
              <a:t>We also see “</a:t>
            </a:r>
            <a:r>
              <a:rPr lang="en-US" sz="3800" dirty="0" err="1"/>
              <a:t>skopeo</a:t>
            </a:r>
            <a:r>
              <a:rPr lang="en-US" sz="3800" dirty="0"/>
              <a:t>” used in a sense of observing righteous</a:t>
            </a:r>
            <a:r>
              <a:rPr lang="en-US" sz="3800" dirty="0"/>
              <a:t> brethren</a:t>
            </a:r>
            <a:endParaRPr lang="en-US" sz="3800" dirty="0"/>
          </a:p>
          <a:p>
            <a:r>
              <a:rPr lang="en-US" sz="3800" dirty="0"/>
              <a:t>Philippians 3:17-19 – Brethren, join in following my example, and </a:t>
            </a:r>
            <a:r>
              <a:rPr lang="en-US" sz="3800" u="sng" dirty="0"/>
              <a:t>observe</a:t>
            </a:r>
            <a:r>
              <a:rPr lang="en-US" sz="3800" dirty="0"/>
              <a:t> those who walk according to the pattern you have in us. For many walk, of whom I often told you, and now tell you even weeping, that they are enemies of the cross of Christ, whose end is destruction, whose god is their appetite, and whose glory is in their shame, who set their minds on earthly things</a:t>
            </a:r>
            <a:endParaRPr lang="en-US" sz="3800" dirty="0"/>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28</a:t>
            </a:fld>
            <a:endParaRPr lang="en-US" dirty="0"/>
          </a:p>
        </p:txBody>
      </p:sp>
    </p:spTree>
    <p:extLst>
      <p:ext uri="{BB962C8B-B14F-4D97-AF65-F5344CB8AC3E}">
        <p14:creationId xmlns:p14="http://schemas.microsoft.com/office/powerpoint/2010/main" val="3598345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Righteous </a:t>
            </a:r>
            <a:r>
              <a:rPr lang="en-US" dirty="0" err="1"/>
              <a:t>tattletaling</a:t>
            </a:r>
            <a:endParaRPr lang="en-US" dirty="0"/>
          </a:p>
        </p:txBody>
      </p:sp>
      <p:sp>
        <p:nvSpPr>
          <p:cNvPr id="3" name="Text Placeholder 2"/>
          <p:cNvSpPr>
            <a:spLocks noGrp="1"/>
          </p:cNvSpPr>
          <p:nvPr>
            <p:ph type="body" idx="1"/>
          </p:nvPr>
        </p:nvSpPr>
        <p:spPr>
          <a:xfrm>
            <a:off x="0" y="689318"/>
            <a:ext cx="9144000" cy="6168682"/>
          </a:xfrm>
        </p:spPr>
        <p:txBody>
          <a:bodyPr>
            <a:noAutofit/>
          </a:bodyPr>
          <a:lstStyle/>
          <a:p>
            <a:r>
              <a:rPr lang="en-US" sz="3800" dirty="0"/>
              <a:t>Ephesians 5:11-13 – Do not participate in the unfruitful deeds of darkness, but instead even </a:t>
            </a:r>
            <a:r>
              <a:rPr lang="en-US" sz="3800" u="sng" dirty="0"/>
              <a:t>expose them</a:t>
            </a:r>
            <a:r>
              <a:rPr lang="en-US" sz="3800" dirty="0"/>
              <a:t>; for it is disgraceful even to speak of the things which are done by them in secret. But all things become visible when they are exposed by the light, for everything that becomes visible is light.</a:t>
            </a:r>
          </a:p>
          <a:p>
            <a:r>
              <a:rPr lang="en-US" sz="3800" dirty="0"/>
              <a:t>How should the exposing be done?</a:t>
            </a:r>
          </a:p>
          <a:p>
            <a:pPr lvl="1"/>
            <a:r>
              <a:rPr lang="en-US" sz="3500" dirty="0"/>
              <a:t>In accordance with Jesus’s instructions in Matthew 18:15-18</a:t>
            </a:r>
            <a:endParaRPr lang="en-US" sz="3500" dirty="0"/>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29</a:t>
            </a:fld>
            <a:endParaRPr lang="en-US" dirty="0"/>
          </a:p>
        </p:txBody>
      </p:sp>
    </p:spTree>
    <p:extLst>
      <p:ext uri="{BB962C8B-B14F-4D97-AF65-F5344CB8AC3E}">
        <p14:creationId xmlns:p14="http://schemas.microsoft.com/office/powerpoint/2010/main" val="3877078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concepts of our study</a:t>
            </a:r>
          </a:p>
        </p:txBody>
      </p:sp>
      <p:sp>
        <p:nvSpPr>
          <p:cNvPr id="3" name="Text Placeholder 2"/>
          <p:cNvSpPr>
            <a:spLocks noGrp="1"/>
          </p:cNvSpPr>
          <p:nvPr>
            <p:ph type="body" idx="1"/>
          </p:nvPr>
        </p:nvSpPr>
        <p:spPr>
          <a:xfrm>
            <a:off x="195943" y="796830"/>
            <a:ext cx="8712926" cy="5924645"/>
          </a:xfrm>
        </p:spPr>
        <p:txBody>
          <a:bodyPr>
            <a:noAutofit/>
          </a:bodyPr>
          <a:lstStyle/>
          <a:p>
            <a:pPr lvl="0"/>
            <a:r>
              <a:rPr lang="en-US" sz="3600" dirty="0"/>
              <a:t>"Scheme of Redemption" The plan of God, established before creation, to redeem mankind from sin</a:t>
            </a:r>
          </a:p>
          <a:p>
            <a:pPr lvl="0"/>
            <a:r>
              <a:rPr lang="en-US" sz="3600" dirty="0"/>
              <a:t>View the Bible as a novel, with 66 different chapters</a:t>
            </a:r>
          </a:p>
          <a:p>
            <a:pPr lvl="0"/>
            <a:r>
              <a:rPr lang="en-US" sz="3600" dirty="0"/>
              <a:t>The real division taking place at Genesis 3:6 rather than between Malachi and Matthew</a:t>
            </a:r>
          </a:p>
          <a:p>
            <a:pPr lvl="1"/>
            <a:r>
              <a:rPr lang="en-US" sz="3600" dirty="0"/>
              <a:t>This division covers two drastically different worlds: The world prior to sin and the world after sin</a:t>
            </a:r>
          </a:p>
        </p:txBody>
      </p:sp>
      <p:sp>
        <p:nvSpPr>
          <p:cNvPr id="4" name="Slide Number Placeholder 3"/>
          <p:cNvSpPr>
            <a:spLocks noGrp="1"/>
          </p:cNvSpPr>
          <p:nvPr>
            <p:ph type="sldNum" sz="quarter" idx="12"/>
          </p:nvPr>
        </p:nvSpPr>
        <p:spPr>
          <a:xfrm>
            <a:off x="7090993" y="6497031"/>
            <a:ext cx="2057400" cy="365125"/>
          </a:xfrm>
        </p:spPr>
        <p:txBody>
          <a:bodyPr/>
          <a:lstStyle/>
          <a:p>
            <a:r>
              <a:rPr lang="en-US" dirty="0"/>
              <a:t>Slide </a:t>
            </a:r>
            <a:fld id="{CE57D7C9-B780-4B7A-B3F9-246E932CF41F}" type="slidenum">
              <a:rPr lang="en-US" smtClean="0"/>
              <a:pPr/>
              <a:t>3</a:t>
            </a:fld>
            <a:endParaRPr lang="en-US" dirty="0"/>
          </a:p>
        </p:txBody>
      </p:sp>
    </p:spTree>
    <p:extLst>
      <p:ext uri="{BB962C8B-B14F-4D97-AF65-F5344CB8AC3E}">
        <p14:creationId xmlns:p14="http://schemas.microsoft.com/office/powerpoint/2010/main" val="1850024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Coming up</a:t>
            </a:r>
          </a:p>
        </p:txBody>
      </p:sp>
      <p:sp>
        <p:nvSpPr>
          <p:cNvPr id="3" name="Text Placeholder 2"/>
          <p:cNvSpPr>
            <a:spLocks noGrp="1"/>
          </p:cNvSpPr>
          <p:nvPr>
            <p:ph type="body" idx="1"/>
          </p:nvPr>
        </p:nvSpPr>
        <p:spPr>
          <a:xfrm>
            <a:off x="0" y="689318"/>
            <a:ext cx="9144000" cy="6168682"/>
          </a:xfrm>
        </p:spPr>
        <p:txBody>
          <a:bodyPr>
            <a:noAutofit/>
          </a:bodyPr>
          <a:lstStyle/>
          <a:p>
            <a:r>
              <a:rPr lang="en-US" sz="4000" dirty="0"/>
              <a:t>Continue discussing the 40 years wandering in the wilderness</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30</a:t>
            </a:fld>
            <a:endParaRPr lang="en-US" dirty="0"/>
          </a:p>
        </p:txBody>
      </p:sp>
    </p:spTree>
    <p:extLst>
      <p:ext uri="{BB962C8B-B14F-4D97-AF65-F5344CB8AC3E}">
        <p14:creationId xmlns:p14="http://schemas.microsoft.com/office/powerpoint/2010/main" val="459820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concepts of our study</a:t>
            </a:r>
          </a:p>
        </p:txBody>
      </p:sp>
      <p:sp>
        <p:nvSpPr>
          <p:cNvPr id="3" name="Text Placeholder 2"/>
          <p:cNvSpPr>
            <a:spLocks noGrp="1"/>
          </p:cNvSpPr>
          <p:nvPr>
            <p:ph type="body" idx="1"/>
          </p:nvPr>
        </p:nvSpPr>
        <p:spPr>
          <a:xfrm>
            <a:off x="195943" y="796830"/>
            <a:ext cx="8712926" cy="6061169"/>
          </a:xfrm>
        </p:spPr>
        <p:txBody>
          <a:bodyPr>
            <a:noAutofit/>
          </a:bodyPr>
          <a:lstStyle/>
          <a:p>
            <a:pPr lvl="0"/>
            <a:r>
              <a:rPr lang="en-US" sz="3460" dirty="0"/>
              <a:t>Genesis 1-2: God and perfection, man and innocence</a:t>
            </a:r>
          </a:p>
          <a:p>
            <a:pPr lvl="0"/>
            <a:r>
              <a:rPr lang="en-US" sz="3460" dirty="0"/>
              <a:t>Genesis 3-12 – The Background of Redemption</a:t>
            </a:r>
          </a:p>
          <a:p>
            <a:pPr lvl="0"/>
            <a:r>
              <a:rPr lang="en-US" sz="3460" dirty="0"/>
              <a:t>Genesis 12-50 – Redemption through Abraham, Isaac, Jacob, and Joseph</a:t>
            </a:r>
          </a:p>
          <a:p>
            <a:pPr lvl="0"/>
            <a:r>
              <a:rPr lang="en-US" sz="3460" dirty="0"/>
              <a:t>Exodus 1-12 – Slavery In and Judgement On Egypt</a:t>
            </a:r>
          </a:p>
          <a:p>
            <a:pPr lvl="0"/>
            <a:r>
              <a:rPr lang="en-US" sz="3460" dirty="0"/>
              <a:t>Exodus 13-18 – Two Month Journey to Sinai</a:t>
            </a:r>
          </a:p>
          <a:p>
            <a:pPr lvl="0"/>
            <a:r>
              <a:rPr lang="en-US" sz="3460" dirty="0"/>
              <a:t>Exodus 19-Numbers 10 – One Year at Sinai</a:t>
            </a:r>
          </a:p>
          <a:p>
            <a:pPr lvl="0"/>
            <a:r>
              <a:rPr lang="en-US" sz="3460" dirty="0"/>
              <a:t>Number 11-14 – Unbelief</a:t>
            </a:r>
          </a:p>
          <a:p>
            <a:pPr lvl="0"/>
            <a:r>
              <a:rPr lang="en-US" sz="3460" u="sng" dirty="0"/>
              <a:t>Number 15-Deut 34 – 40 Years of Wandering</a:t>
            </a:r>
          </a:p>
        </p:txBody>
      </p:sp>
      <p:sp>
        <p:nvSpPr>
          <p:cNvPr id="4" name="Slide Number Placeholder 3"/>
          <p:cNvSpPr>
            <a:spLocks noGrp="1"/>
          </p:cNvSpPr>
          <p:nvPr>
            <p:ph type="sldNum" sz="quarter" idx="12"/>
          </p:nvPr>
        </p:nvSpPr>
        <p:spPr>
          <a:xfrm>
            <a:off x="7091000" y="6497031"/>
            <a:ext cx="2057400" cy="365125"/>
          </a:xfrm>
        </p:spPr>
        <p:txBody>
          <a:bodyPr/>
          <a:lstStyle/>
          <a:p>
            <a:r>
              <a:rPr lang="en-US" dirty="0"/>
              <a:t>Slide </a:t>
            </a:r>
            <a:fld id="{CE57D7C9-B780-4B7A-B3F9-246E932CF41F}" type="slidenum">
              <a:rPr lang="en-US" smtClean="0"/>
              <a:pPr/>
              <a:t>4</a:t>
            </a:fld>
            <a:endParaRPr lang="en-US" dirty="0"/>
          </a:p>
        </p:txBody>
      </p:sp>
    </p:spTree>
    <p:extLst>
      <p:ext uri="{BB962C8B-B14F-4D97-AF65-F5344CB8AC3E}">
        <p14:creationId xmlns:p14="http://schemas.microsoft.com/office/powerpoint/2010/main" val="2249675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a:t>
            </a:r>
          </a:p>
        </p:txBody>
      </p:sp>
      <p:sp>
        <p:nvSpPr>
          <p:cNvPr id="3" name="Text Placeholder 2"/>
          <p:cNvSpPr>
            <a:spLocks noGrp="1"/>
          </p:cNvSpPr>
          <p:nvPr>
            <p:ph type="body" idx="1"/>
          </p:nvPr>
        </p:nvSpPr>
        <p:spPr>
          <a:xfrm>
            <a:off x="0" y="689318"/>
            <a:ext cx="9144000" cy="6168682"/>
          </a:xfrm>
        </p:spPr>
        <p:txBody>
          <a:bodyPr>
            <a:noAutofit/>
          </a:bodyPr>
          <a:lstStyle/>
          <a:p>
            <a:r>
              <a:rPr lang="en-US" sz="4000" dirty="0"/>
              <a:t>Israel spends a year at Sinai where they received the Law and constructed the tabernacle</a:t>
            </a:r>
          </a:p>
          <a:p>
            <a:r>
              <a:rPr lang="en-US" sz="4000" dirty="0"/>
              <a:t>They began making their way towards Canaan but were abruptly stopped due to unbelief</a:t>
            </a:r>
          </a:p>
          <a:p>
            <a:r>
              <a:rPr lang="en-US" sz="4000" dirty="0"/>
              <a:t>12 spies spied out the land for 40 days, brought back a positive report concerning the goodness of the land, but a negative one concerning their ability to succeed</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5</a:t>
            </a:fld>
            <a:endParaRPr lang="en-US" dirty="0"/>
          </a:p>
        </p:txBody>
      </p:sp>
    </p:spTree>
    <p:extLst>
      <p:ext uri="{BB962C8B-B14F-4D97-AF65-F5344CB8AC3E}">
        <p14:creationId xmlns:p14="http://schemas.microsoft.com/office/powerpoint/2010/main" val="3019365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a:t>
            </a:r>
          </a:p>
        </p:txBody>
      </p:sp>
      <p:sp>
        <p:nvSpPr>
          <p:cNvPr id="3" name="Text Placeholder 2"/>
          <p:cNvSpPr>
            <a:spLocks noGrp="1"/>
          </p:cNvSpPr>
          <p:nvPr>
            <p:ph type="body" idx="1"/>
          </p:nvPr>
        </p:nvSpPr>
        <p:spPr>
          <a:xfrm>
            <a:off x="0" y="689318"/>
            <a:ext cx="9144000" cy="6168682"/>
          </a:xfrm>
        </p:spPr>
        <p:txBody>
          <a:bodyPr>
            <a:noAutofit/>
          </a:bodyPr>
          <a:lstStyle/>
          <a:p>
            <a:r>
              <a:rPr lang="en-US" sz="4000" dirty="0"/>
              <a:t>Only Caleb and Joshua affirmed that God was with them and that Israel could indeed take the land</a:t>
            </a:r>
          </a:p>
          <a:p>
            <a:r>
              <a:rPr lang="en-US" sz="4000" dirty="0"/>
              <a:t>God affirms that this people will not inherit the promised land, but instead would all die in the wilderness from 20 years old and up, except Joshua and Caleb</a:t>
            </a:r>
          </a:p>
          <a:p>
            <a:r>
              <a:rPr lang="en-US" sz="4000" dirty="0"/>
              <a:t>God implements one year of wandering for every day of spying, so 40 years of wandering</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6</a:t>
            </a:fld>
            <a:endParaRPr lang="en-US" dirty="0"/>
          </a:p>
        </p:txBody>
      </p:sp>
    </p:spTree>
    <p:extLst>
      <p:ext uri="{BB962C8B-B14F-4D97-AF65-F5344CB8AC3E}">
        <p14:creationId xmlns:p14="http://schemas.microsoft.com/office/powerpoint/2010/main" val="2251547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Sabbath breaking</a:t>
            </a:r>
          </a:p>
        </p:txBody>
      </p:sp>
      <p:sp>
        <p:nvSpPr>
          <p:cNvPr id="3" name="Text Placeholder 2"/>
          <p:cNvSpPr>
            <a:spLocks noGrp="1"/>
          </p:cNvSpPr>
          <p:nvPr>
            <p:ph type="body" idx="1"/>
          </p:nvPr>
        </p:nvSpPr>
        <p:spPr>
          <a:xfrm>
            <a:off x="0" y="689318"/>
            <a:ext cx="9144000" cy="6168682"/>
          </a:xfrm>
        </p:spPr>
        <p:txBody>
          <a:bodyPr>
            <a:noAutofit/>
          </a:bodyPr>
          <a:lstStyle/>
          <a:p>
            <a:r>
              <a:rPr lang="en-US" sz="3450" dirty="0"/>
              <a:t>Numbers 15:32-36 – Now while the sons of Israel were in the wilderness, they found a man gathering wood on the Sabbath day. Those who found him gathering wood brought him to Moses and Aaron and to all the congregation; and they put him in custody because it had not been declared what should be done to him. Then the Lord said to Moses, “The man shall surely be put to death; all the congregation shall stone him with stones outside the camp.” So all the congregation brought him outside the camp and stoned him to death with stones, just as the Lord had commanded Moses.</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7</a:t>
            </a:fld>
            <a:endParaRPr lang="en-US" dirty="0"/>
          </a:p>
        </p:txBody>
      </p:sp>
    </p:spTree>
    <p:extLst>
      <p:ext uri="{BB962C8B-B14F-4D97-AF65-F5344CB8AC3E}">
        <p14:creationId xmlns:p14="http://schemas.microsoft.com/office/powerpoint/2010/main" val="2478627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Sabbath breaking</a:t>
            </a:r>
          </a:p>
        </p:txBody>
      </p:sp>
      <p:sp>
        <p:nvSpPr>
          <p:cNvPr id="3" name="Text Placeholder 2"/>
          <p:cNvSpPr>
            <a:spLocks noGrp="1"/>
          </p:cNvSpPr>
          <p:nvPr>
            <p:ph type="body" idx="1"/>
          </p:nvPr>
        </p:nvSpPr>
        <p:spPr>
          <a:xfrm>
            <a:off x="0" y="689318"/>
            <a:ext cx="9144000" cy="6168682"/>
          </a:xfrm>
        </p:spPr>
        <p:txBody>
          <a:bodyPr>
            <a:noAutofit/>
          </a:bodyPr>
          <a:lstStyle/>
          <a:p>
            <a:r>
              <a:rPr lang="en-US" sz="4000" dirty="0"/>
              <a:t>Why do you think this is such a serious situation?</a:t>
            </a:r>
          </a:p>
          <a:p>
            <a:r>
              <a:rPr lang="en-US" sz="4000" dirty="0"/>
              <a:t>Do you find it interesting that those who brought the man to Moses and Aaron and who put him into custody (Moses and Aaron?) were also not accused of doing work on the Sabbath?</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8</a:t>
            </a:fld>
            <a:endParaRPr lang="en-US" dirty="0"/>
          </a:p>
        </p:txBody>
      </p:sp>
    </p:spTree>
    <p:extLst>
      <p:ext uri="{BB962C8B-B14F-4D97-AF65-F5344CB8AC3E}">
        <p14:creationId xmlns:p14="http://schemas.microsoft.com/office/powerpoint/2010/main" val="2633761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Jesus and the Sabbath</a:t>
            </a:r>
          </a:p>
        </p:txBody>
      </p:sp>
      <p:sp>
        <p:nvSpPr>
          <p:cNvPr id="3" name="Text Placeholder 2"/>
          <p:cNvSpPr>
            <a:spLocks noGrp="1"/>
          </p:cNvSpPr>
          <p:nvPr>
            <p:ph type="body" idx="1"/>
          </p:nvPr>
        </p:nvSpPr>
        <p:spPr>
          <a:xfrm>
            <a:off x="0" y="689318"/>
            <a:ext cx="9144000" cy="6168682"/>
          </a:xfrm>
        </p:spPr>
        <p:txBody>
          <a:bodyPr>
            <a:noAutofit/>
          </a:bodyPr>
          <a:lstStyle/>
          <a:p>
            <a:r>
              <a:rPr lang="en-US" sz="2800" dirty="0"/>
              <a:t>Matthew 12:1-8 – At that time Jesus went through the </a:t>
            </a:r>
            <a:r>
              <a:rPr lang="en-US" sz="2800" dirty="0" err="1"/>
              <a:t>grainfields</a:t>
            </a:r>
            <a:r>
              <a:rPr lang="en-US" sz="2800" dirty="0"/>
              <a:t> on the Sabbath, and His disciples became hungry and began to pick the heads of grain and eat. But when the Pharisees saw this, they said to Him, "Look, Your disciples do what is not lawful to do on a Sabbath." But He said to them, "Have you not read what David did when he became hungry, he and his companions, how he entered the house of God, and they ate the consecrated bread, which was not lawful for him to eat nor for those with him, but for the priests alone? "Or have you not read in the Law, that on the Sabbath the priests in the temple break the Sabbath and are innocent? "But I say to you that something greater than the temple is here. "But if you had known what this means, `I DESIRE COMPASSION, AND NOT A SACRIFICE,' you would not have condemned the innocent. "For the Son of Man is Lord of the Sabbath."</a:t>
            </a:r>
          </a:p>
        </p:txBody>
      </p:sp>
      <p:sp>
        <p:nvSpPr>
          <p:cNvPr id="5" name="Slide Number Placeholder 4"/>
          <p:cNvSpPr>
            <a:spLocks noGrp="1"/>
          </p:cNvSpPr>
          <p:nvPr>
            <p:ph type="sldNum" sz="quarter" idx="12"/>
          </p:nvPr>
        </p:nvSpPr>
        <p:spPr>
          <a:xfrm>
            <a:off x="7086600" y="6492875"/>
            <a:ext cx="2057400" cy="365125"/>
          </a:xfrm>
        </p:spPr>
        <p:txBody>
          <a:bodyPr/>
          <a:lstStyle/>
          <a:p>
            <a:r>
              <a:rPr lang="en-US" dirty="0"/>
              <a:t>Slide </a:t>
            </a:r>
            <a:fld id="{CE57D7C9-B780-4B7A-B3F9-246E932CF41F}" type="slidenum">
              <a:rPr lang="en-US" smtClean="0"/>
              <a:pPr/>
              <a:t>9</a:t>
            </a:fld>
            <a:endParaRPr lang="en-US" dirty="0"/>
          </a:p>
        </p:txBody>
      </p:sp>
    </p:spTree>
    <p:extLst>
      <p:ext uri="{BB962C8B-B14F-4D97-AF65-F5344CB8AC3E}">
        <p14:creationId xmlns:p14="http://schemas.microsoft.com/office/powerpoint/2010/main" val="2745455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orthBrevardClassPresentationTheme">
  <a:themeElements>
    <a:clrScheme name="North Brevard Slides">
      <a:dk1>
        <a:srgbClr val="FFFF00"/>
      </a:dk1>
      <a:lt1>
        <a:srgbClr val="FFFF00"/>
      </a:lt1>
      <a:dk2>
        <a:srgbClr val="FFFF00"/>
      </a:dk2>
      <a:lt2>
        <a:srgbClr val="000000"/>
      </a:lt2>
      <a:accent1>
        <a:srgbClr val="44546A"/>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orthBrevardClassPresentationTheme" id="{5388BC51-C0A4-41F9-99EC-8BC3D46B3995}" vid="{0426EFD5-5DA4-4D41-9AFA-7986AC43F9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9949</TotalTime>
  <Words>2938</Words>
  <Application>Microsoft Office PowerPoint</Application>
  <PresentationFormat>On-screen Show (4:3)</PresentationFormat>
  <Paragraphs>132</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NorthBrevardClassPresentationTheme</vt:lpstr>
      <vt:lpstr>PowerPoint Presentation</vt:lpstr>
      <vt:lpstr>Goals of Our Study</vt:lpstr>
      <vt:lpstr>Main concepts of our study</vt:lpstr>
      <vt:lpstr>Main concepts of our study</vt:lpstr>
      <vt:lpstr>Recap</vt:lpstr>
      <vt:lpstr>Recap</vt:lpstr>
      <vt:lpstr>Sabbath breaking</vt:lpstr>
      <vt:lpstr>Sabbath breaking</vt:lpstr>
      <vt:lpstr>Jesus and the Sabbath</vt:lpstr>
      <vt:lpstr>Jesus and the Sabbath</vt:lpstr>
      <vt:lpstr>Contradictions??</vt:lpstr>
      <vt:lpstr>Contradictions??</vt:lpstr>
      <vt:lpstr>An example – Nadab and Abihu</vt:lpstr>
      <vt:lpstr>An example – Nadab and Abihu</vt:lpstr>
      <vt:lpstr>An example – Nadab and Abihu</vt:lpstr>
      <vt:lpstr>An example – Nadab and Abihu</vt:lpstr>
      <vt:lpstr>An example – Nadab and Abihu</vt:lpstr>
      <vt:lpstr>Carelessness</vt:lpstr>
      <vt:lpstr>Godly reminders</vt:lpstr>
      <vt:lpstr>Righteous tattletaling?</vt:lpstr>
      <vt:lpstr>Righteous tattletales in Jesus’s day</vt:lpstr>
      <vt:lpstr>Righteous tattletales in Jesus’s day</vt:lpstr>
      <vt:lpstr>What Jesus taught</vt:lpstr>
      <vt:lpstr>What Jesus taught</vt:lpstr>
      <vt:lpstr>Righteous tattletales today?</vt:lpstr>
      <vt:lpstr>Righteous tattletaling</vt:lpstr>
      <vt:lpstr>Righteous tattletaling</vt:lpstr>
      <vt:lpstr>Righteous tattletaling</vt:lpstr>
      <vt:lpstr>Righteous tattletaling</vt:lpstr>
      <vt:lpstr>Coming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TITLE SLIDE</dc:title>
  <dc:creator>Kirk Hunt</dc:creator>
  <cp:lastModifiedBy>Kirk Hunt</cp:lastModifiedBy>
  <cp:revision>1086</cp:revision>
  <dcterms:created xsi:type="dcterms:W3CDTF">2016-03-01T03:15:57Z</dcterms:created>
  <dcterms:modified xsi:type="dcterms:W3CDTF">2017-01-25T12:57:31Z</dcterms:modified>
</cp:coreProperties>
</file>