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27"/>
  </p:notesMasterIdLst>
  <p:sldIdLst>
    <p:sldId id="275" r:id="rId2"/>
    <p:sldId id="406" r:id="rId3"/>
    <p:sldId id="276" r:id="rId4"/>
    <p:sldId id="258" r:id="rId5"/>
    <p:sldId id="279" r:id="rId6"/>
    <p:sldId id="357" r:id="rId7"/>
    <p:sldId id="375" r:id="rId8"/>
    <p:sldId id="438" r:id="rId9"/>
    <p:sldId id="429" r:id="rId10"/>
    <p:sldId id="430" r:id="rId11"/>
    <p:sldId id="431" r:id="rId12"/>
    <p:sldId id="432" r:id="rId13"/>
    <p:sldId id="433" r:id="rId14"/>
    <p:sldId id="441" r:id="rId15"/>
    <p:sldId id="442" r:id="rId16"/>
    <p:sldId id="439" r:id="rId17"/>
    <p:sldId id="437" r:id="rId18"/>
    <p:sldId id="440" r:id="rId19"/>
    <p:sldId id="443" r:id="rId20"/>
    <p:sldId id="444" r:id="rId21"/>
    <p:sldId id="445" r:id="rId22"/>
    <p:sldId id="446" r:id="rId23"/>
    <p:sldId id="447" r:id="rId24"/>
    <p:sldId id="426"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61BF9A-E904-40B4-8AC2-4D64CE4F16C4}">
          <p14:sldIdLst>
            <p14:sldId id="275"/>
            <p14:sldId id="406"/>
            <p14:sldId id="276"/>
            <p14:sldId id="258"/>
            <p14:sldId id="279"/>
            <p14:sldId id="357"/>
            <p14:sldId id="375"/>
            <p14:sldId id="438"/>
            <p14:sldId id="429"/>
            <p14:sldId id="430"/>
            <p14:sldId id="431"/>
            <p14:sldId id="432"/>
            <p14:sldId id="433"/>
            <p14:sldId id="441"/>
            <p14:sldId id="442"/>
            <p14:sldId id="439"/>
            <p14:sldId id="437"/>
            <p14:sldId id="440"/>
            <p14:sldId id="443"/>
            <p14:sldId id="444"/>
            <p14:sldId id="445"/>
            <p14:sldId id="446"/>
            <p14:sldId id="447"/>
            <p14:sldId id="426"/>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68" autoAdjust="0"/>
    <p:restoredTop sz="94660"/>
  </p:normalViewPr>
  <p:slideViewPr>
    <p:cSldViewPr snapToGrid="0">
      <p:cViewPr varScale="1">
        <p:scale>
          <a:sx n="72" d="100"/>
          <a:sy n="72" d="100"/>
        </p:scale>
        <p:origin x="11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F2262-2A9E-451F-9E24-F8AAC0EB7396}" type="datetimeFigureOut">
              <a:rPr lang="en-US" smtClean="0"/>
              <a:t>6/7/2016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3EF2-8529-4002-8C42-BD6AE2803ADF}" type="slidenum">
              <a:rPr lang="en-US" smtClean="0"/>
              <a:t>‹#›</a:t>
            </a:fld>
            <a:endParaRPr lang="en-US"/>
          </a:p>
        </p:txBody>
      </p:sp>
    </p:spTree>
    <p:extLst>
      <p:ext uri="{BB962C8B-B14F-4D97-AF65-F5344CB8AC3E}">
        <p14:creationId xmlns:p14="http://schemas.microsoft.com/office/powerpoint/2010/main" val="63193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0436F1-67D7-45E4-9658-6DA5A800C4FE}" type="datetime1">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86195023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D47E1-944A-4B0D-82B3-5E1DF039246A}" type="datetime1">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785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515A8-4B47-4514-A86F-A8BBE4230C31}" type="datetime1">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66929685"/>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943" y="365127"/>
            <a:ext cx="8712925" cy="810530"/>
          </a:xfrm>
        </p:spPr>
        <p:txBody>
          <a:bodyPr>
            <a:no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195943" y="1175657"/>
            <a:ext cx="8712926" cy="50274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47865-B1A8-40CD-9701-8BD044B0C3E3}" type="datetime1">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dirty="0"/>
              <a:t>Slide </a:t>
            </a:r>
            <a:fld id="{CE57D7C9-B780-4B7A-B3F9-246E932CF41F}" type="slidenum">
              <a:rPr lang="en-US" smtClean="0"/>
              <a:pPr/>
              <a:t>‹#›</a:t>
            </a:fld>
            <a:endParaRPr lang="en-US" dirty="0"/>
          </a:p>
        </p:txBody>
      </p:sp>
      <p:cxnSp>
        <p:nvCxnSpPr>
          <p:cNvPr id="8" name="Straight Connector 7"/>
          <p:cNvCxnSpPr/>
          <p:nvPr/>
        </p:nvCxnSpPr>
        <p:spPr>
          <a:xfrm>
            <a:off x="628650" y="1071154"/>
            <a:ext cx="78867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95943" y="1071154"/>
            <a:ext cx="87129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0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328BB-44FC-4724-A8AE-BBC1AFCFA220}" type="datetime1">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960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9E3F08-B46A-42F2-8CDB-77E8F07C1D4E}" type="datetime1">
              <a:rPr lang="en-US" smtClean="0"/>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83230592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2A1A1-D7E0-44CA-91C6-866B0C61AFE0}" type="datetime1">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13971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506B5E-D898-4CAE-9A41-DEB457E79A7A}" type="datetime1">
              <a:rPr lang="en-US" smtClean="0"/>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0904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86B5FD-FDC9-4494-B26A-4024CBE89CB4}" type="datetime1">
              <a:rPr lang="en-US" smtClean="0"/>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9443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6D62A-9321-4418-B6D7-1CD6B5441B91}" type="datetime1">
              <a:rPr lang="en-US" smtClean="0"/>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22223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6DCE89-C4E6-43DB-8B5F-DB4B43310AA7}" type="datetime1">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229326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C2B0F7-B9BB-4805-A7D6-904D1123CB89}" type="datetime1">
              <a:rPr lang="en-US" smtClean="0"/>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a:p>
        </p:txBody>
      </p:sp>
    </p:spTree>
    <p:extLst>
      <p:ext uri="{BB962C8B-B14F-4D97-AF65-F5344CB8AC3E}">
        <p14:creationId xmlns:p14="http://schemas.microsoft.com/office/powerpoint/2010/main" val="340005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901687-68E7-4E7D-A99C-E28211831FBC}" type="datetime1">
              <a:rPr lang="en-US" smtClean="0"/>
              <a:t>6/7/2016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49101343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522" y="1504123"/>
            <a:ext cx="9011478" cy="3631763"/>
          </a:xfrm>
          <a:prstGeom prst="rect">
            <a:avLst/>
          </a:prstGeom>
          <a:noFill/>
        </p:spPr>
        <p:txBody>
          <a:bodyPr wrap="square" rtlCol="0">
            <a:spAutoFit/>
          </a:bodyPr>
          <a:lstStyle/>
          <a:p>
            <a:pPr algn="ctr"/>
            <a:r>
              <a:rPr lang="en-US" sz="11500" dirty="0">
                <a:solidFill>
                  <a:srgbClr val="FFFF00"/>
                </a:solidFill>
              </a:rPr>
              <a:t>Scheme of Redemption</a:t>
            </a:r>
          </a:p>
        </p:txBody>
      </p:sp>
    </p:spTree>
    <p:extLst>
      <p:ext uri="{BB962C8B-B14F-4D97-AF65-F5344CB8AC3E}">
        <p14:creationId xmlns:p14="http://schemas.microsoft.com/office/powerpoint/2010/main" val="357840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of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a:t>Due to Rebekah’s fears of Isaac’s future wife, Abraham sends Jacob to Rebekah’s brother, Laban, to find a wife</a:t>
            </a:r>
          </a:p>
          <a:p>
            <a:r>
              <a:rPr lang="en-US" sz="3600" dirty="0"/>
              <a:t>Genesis 28:3-4 – “May God Almighty bless you and make you fruitful and multiply you, that you may become a company of peoples. May He also give you the blessing of Abraham, to you and to your descendants with you, that you may possess the land of your </a:t>
            </a:r>
            <a:r>
              <a:rPr lang="en-US" sz="3600" dirty="0" err="1"/>
              <a:t>sojournings</a:t>
            </a:r>
            <a:r>
              <a:rPr lang="en-US" sz="3600" dirty="0"/>
              <a:t>, which God gave to Abraham.”</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10</a:t>
            </a:fld>
            <a:endParaRPr lang="en-US" dirty="0"/>
          </a:p>
        </p:txBody>
      </p:sp>
    </p:spTree>
    <p:extLst>
      <p:ext uri="{BB962C8B-B14F-4D97-AF65-F5344CB8AC3E}">
        <p14:creationId xmlns:p14="http://schemas.microsoft.com/office/powerpoint/2010/main" val="396475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err="1"/>
              <a:t>En</a:t>
            </a:r>
            <a:r>
              <a:rPr lang="en-US" sz="3600" dirty="0"/>
              <a:t> route to find a wife, Jacob has a dream. He sees a ladder from Heaven, with angels going up and down it and the Lord at the top of it.</a:t>
            </a:r>
          </a:p>
          <a:p>
            <a:r>
              <a:rPr lang="en-US" sz="3600" dirty="0"/>
              <a:t>The Lord makes the same promises to Jacob that He made to Abraham and Isaac</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11</a:t>
            </a:fld>
            <a:endParaRPr lang="en-US" dirty="0"/>
          </a:p>
        </p:txBody>
      </p:sp>
    </p:spTree>
    <p:extLst>
      <p:ext uri="{BB962C8B-B14F-4D97-AF65-F5344CB8AC3E}">
        <p14:creationId xmlns:p14="http://schemas.microsoft.com/office/powerpoint/2010/main" val="78101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Genesis 28:12-13 – [Jacob] had a dream, and behold, a ladder was set on the earth with its top reaching to heaven; and behold, the angels of God were ascending and descending on it. And behold, the Lord stood above it and said, “I am the Lord, the God of your father Abraham and the God of Isaac; the land on which you lie, </a:t>
            </a:r>
            <a:r>
              <a:rPr lang="en-US" sz="4000" u="sng" dirty="0"/>
              <a:t>I will give it to you and to your descendants</a:t>
            </a:r>
            <a:r>
              <a:rPr lang="en-US" sz="4000" dirty="0"/>
              <a:t>.</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12</a:t>
            </a:fld>
            <a:endParaRPr lang="en-US" dirty="0"/>
          </a:p>
        </p:txBody>
      </p:sp>
    </p:spTree>
    <p:extLst>
      <p:ext uri="{BB962C8B-B14F-4D97-AF65-F5344CB8AC3E}">
        <p14:creationId xmlns:p14="http://schemas.microsoft.com/office/powerpoint/2010/main" val="200411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900" dirty="0"/>
              <a:t>Genesis 28:14-15 – </a:t>
            </a:r>
            <a:r>
              <a:rPr lang="en-US" sz="3900" u="sng" dirty="0"/>
              <a:t>Your descendants will also be like the dust of the earth</a:t>
            </a:r>
            <a:r>
              <a:rPr lang="en-US" sz="3900" dirty="0"/>
              <a:t>, and you will spread out to the west and to the east and to the north and to the south; and </a:t>
            </a:r>
            <a:r>
              <a:rPr lang="en-US" sz="3900" u="sng" dirty="0"/>
              <a:t>in you and in your descendants shall all the families of the earth be blessed</a:t>
            </a:r>
            <a:r>
              <a:rPr lang="en-US" sz="3900" dirty="0"/>
              <a:t>. Behold, I am with you and will keep you wherever you go, and will bring you back to this land; for I will not leave you until I have done what I have promised you.”</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13</a:t>
            </a:fld>
            <a:endParaRPr lang="en-US" dirty="0"/>
          </a:p>
        </p:txBody>
      </p:sp>
    </p:spTree>
    <p:extLst>
      <p:ext uri="{BB962C8B-B14F-4D97-AF65-F5344CB8AC3E}">
        <p14:creationId xmlns:p14="http://schemas.microsoft.com/office/powerpoint/2010/main" val="14060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promises are made to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900" dirty="0"/>
              <a:t>Jacob awoke and is amazed by what he just experienced. He then says:</a:t>
            </a:r>
          </a:p>
          <a:p>
            <a:pPr lvl="1"/>
            <a:r>
              <a:rPr lang="en-US" sz="3600" dirty="0"/>
              <a:t>Genesis 28:20-22 – Then Jacob made a vow, saying, “If God will be with me and will keep me on this journey that I take, and will give me food to eat and garments to wear, and I return to my father’s house in safety, then the Lord will be my God. This stone, which I have set up as a pillar, will be God’s house, and of all that You give me I will surely give a tenth to You.”</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14</a:t>
            </a:fld>
            <a:endParaRPr lang="en-US" dirty="0"/>
          </a:p>
        </p:txBody>
      </p:sp>
    </p:spTree>
    <p:extLst>
      <p:ext uri="{BB962C8B-B14F-4D97-AF65-F5344CB8AC3E}">
        <p14:creationId xmlns:p14="http://schemas.microsoft.com/office/powerpoint/2010/main" val="6838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Interesting statements?</a:t>
            </a:r>
          </a:p>
        </p:txBody>
      </p:sp>
      <p:sp>
        <p:nvSpPr>
          <p:cNvPr id="3" name="Text Placeholder 2"/>
          <p:cNvSpPr>
            <a:spLocks noGrp="1"/>
          </p:cNvSpPr>
          <p:nvPr>
            <p:ph type="body" idx="1"/>
          </p:nvPr>
        </p:nvSpPr>
        <p:spPr>
          <a:xfrm>
            <a:off x="195943" y="1175656"/>
            <a:ext cx="8712926" cy="5682343"/>
          </a:xfrm>
        </p:spPr>
        <p:txBody>
          <a:bodyPr>
            <a:noAutofit/>
          </a:bodyPr>
          <a:lstStyle/>
          <a:p>
            <a:r>
              <a:rPr lang="en-US" sz="3400" dirty="0"/>
              <a:t>Jacob makes a vow saying:</a:t>
            </a:r>
          </a:p>
          <a:p>
            <a:pPr lvl="1"/>
            <a:r>
              <a:rPr lang="en-US" sz="3400" u="sng" dirty="0"/>
              <a:t>IF</a:t>
            </a:r>
            <a:r>
              <a:rPr lang="en-US" sz="3400" dirty="0"/>
              <a:t> God will be with me and will keep me on this journey (to find a wife)</a:t>
            </a:r>
          </a:p>
          <a:p>
            <a:pPr lvl="1"/>
            <a:r>
              <a:rPr lang="en-US" sz="3400" u="sng" dirty="0"/>
              <a:t>IF</a:t>
            </a:r>
            <a:r>
              <a:rPr lang="en-US" sz="3400" dirty="0"/>
              <a:t> He will give me food to eat and garments to wear</a:t>
            </a:r>
          </a:p>
          <a:p>
            <a:pPr lvl="1"/>
            <a:r>
              <a:rPr lang="en-US" sz="3400" dirty="0"/>
              <a:t>And </a:t>
            </a:r>
            <a:r>
              <a:rPr lang="en-US" sz="3400" u="sng" dirty="0"/>
              <a:t>IF</a:t>
            </a:r>
            <a:r>
              <a:rPr lang="en-US" sz="3400" dirty="0"/>
              <a:t> I return to my father’s house in safety</a:t>
            </a:r>
          </a:p>
          <a:p>
            <a:pPr lvl="1"/>
            <a:r>
              <a:rPr lang="en-US" sz="3400" u="sng" dirty="0"/>
              <a:t>THEN</a:t>
            </a:r>
            <a:r>
              <a:rPr lang="en-US" sz="3400" dirty="0"/>
              <a:t> the Lord will be my God</a:t>
            </a:r>
          </a:p>
          <a:p>
            <a:r>
              <a:rPr lang="en-US" sz="3400" dirty="0"/>
              <a:t>What’s the problem with Jacob’s thinking here?</a:t>
            </a:r>
          </a:p>
          <a:p>
            <a:pPr lvl="1"/>
            <a:r>
              <a:rPr lang="en-US" sz="3400" dirty="0"/>
              <a:t>He seems to not know God, and assumes that God is only worthy if God serves Jacob</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15</a:t>
            </a:fld>
            <a:endParaRPr lang="en-US" dirty="0"/>
          </a:p>
        </p:txBody>
      </p:sp>
    </p:spTree>
    <p:extLst>
      <p:ext uri="{BB962C8B-B14F-4D97-AF65-F5344CB8AC3E}">
        <p14:creationId xmlns:p14="http://schemas.microsoft.com/office/powerpoint/2010/main" val="211329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Jacob’s wives</a:t>
            </a:r>
          </a:p>
        </p:txBody>
      </p:sp>
      <p:sp>
        <p:nvSpPr>
          <p:cNvPr id="3" name="Text Placeholder 2"/>
          <p:cNvSpPr>
            <a:spLocks noGrp="1"/>
          </p:cNvSpPr>
          <p:nvPr>
            <p:ph type="body" idx="1"/>
          </p:nvPr>
        </p:nvSpPr>
        <p:spPr>
          <a:xfrm>
            <a:off x="195943" y="1175656"/>
            <a:ext cx="8712926" cy="5682343"/>
          </a:xfrm>
        </p:spPr>
        <p:txBody>
          <a:bodyPr>
            <a:noAutofit/>
          </a:bodyPr>
          <a:lstStyle/>
          <a:p>
            <a:r>
              <a:rPr lang="en-US" sz="3500" dirty="0"/>
              <a:t>Jacob meets and wants to marry his cousin Rachel. He agrees to work for his uncle, Laban, for seven years in order to marry Rachel</a:t>
            </a:r>
          </a:p>
          <a:p>
            <a:r>
              <a:rPr lang="en-US" sz="3500" dirty="0"/>
              <a:t>After the seven years, through some deception by Laban, Jacob inadvertently ends up marrying Leah.</a:t>
            </a:r>
          </a:p>
          <a:p>
            <a:r>
              <a:rPr lang="en-US" sz="3500" dirty="0"/>
              <a:t>After a week, Rachel is also given to him as a wife</a:t>
            </a:r>
          </a:p>
          <a:p>
            <a:r>
              <a:rPr lang="en-US" sz="3500" dirty="0"/>
              <a:t>Leah comes with her handmaiden, </a:t>
            </a:r>
            <a:r>
              <a:rPr lang="en-US" sz="3500" dirty="0" err="1"/>
              <a:t>Zilpah</a:t>
            </a:r>
            <a:r>
              <a:rPr lang="en-US" sz="3500" dirty="0"/>
              <a:t>, and Rachel comes with Bilhah</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16</a:t>
            </a:fld>
            <a:endParaRPr lang="en-US" dirty="0"/>
          </a:p>
        </p:txBody>
      </p:sp>
    </p:spTree>
    <p:extLst>
      <p:ext uri="{BB962C8B-B14F-4D97-AF65-F5344CB8AC3E}">
        <p14:creationId xmlns:p14="http://schemas.microsoft.com/office/powerpoint/2010/main" val="348395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12 Sons of Jacob</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17</a:t>
            </a:fld>
            <a:endParaRPr lang="en-US" dirty="0"/>
          </a:p>
        </p:txBody>
      </p:sp>
      <p:sp>
        <p:nvSpPr>
          <p:cNvPr id="4" name="Text Placeholder 3"/>
          <p:cNvSpPr>
            <a:spLocks noGrp="1"/>
          </p:cNvSpPr>
          <p:nvPr>
            <p:ph type="body" idx="1"/>
          </p:nvPr>
        </p:nvSpPr>
        <p:spPr/>
        <p:txBody>
          <a:bodyPr/>
          <a:lstStyle/>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7526781"/>
              </p:ext>
            </p:extLst>
          </p:nvPr>
        </p:nvGraphicFramePr>
        <p:xfrm>
          <a:off x="357810" y="1563756"/>
          <a:ext cx="8428380" cy="4724400"/>
        </p:xfrm>
        <a:graphic>
          <a:graphicData uri="http://schemas.openxmlformats.org/drawingml/2006/table">
            <a:tbl>
              <a:tblPr firstRow="1" bandRow="1">
                <a:tableStyleId>{3C2FFA5D-87B4-456A-9821-1D502468CF0F}</a:tableStyleId>
              </a:tblPr>
              <a:tblGrid>
                <a:gridCol w="2107095">
                  <a:extLst>
                    <a:ext uri="{9D8B030D-6E8A-4147-A177-3AD203B41FA5}">
                      <a16:colId xmlns:a16="http://schemas.microsoft.com/office/drawing/2014/main" val="898117379"/>
                    </a:ext>
                  </a:extLst>
                </a:gridCol>
                <a:gridCol w="2107095">
                  <a:extLst>
                    <a:ext uri="{9D8B030D-6E8A-4147-A177-3AD203B41FA5}">
                      <a16:colId xmlns:a16="http://schemas.microsoft.com/office/drawing/2014/main" val="2313302941"/>
                    </a:ext>
                  </a:extLst>
                </a:gridCol>
                <a:gridCol w="2107095">
                  <a:extLst>
                    <a:ext uri="{9D8B030D-6E8A-4147-A177-3AD203B41FA5}">
                      <a16:colId xmlns:a16="http://schemas.microsoft.com/office/drawing/2014/main" val="472426045"/>
                    </a:ext>
                  </a:extLst>
                </a:gridCol>
                <a:gridCol w="2107095">
                  <a:extLst>
                    <a:ext uri="{9D8B030D-6E8A-4147-A177-3AD203B41FA5}">
                      <a16:colId xmlns:a16="http://schemas.microsoft.com/office/drawing/2014/main" val="2554351245"/>
                    </a:ext>
                  </a:extLst>
                </a:gridCol>
              </a:tblGrid>
              <a:tr h="422431">
                <a:tc>
                  <a:txBody>
                    <a:bodyPr/>
                    <a:lstStyle/>
                    <a:p>
                      <a:pPr algn="ctr"/>
                      <a:r>
                        <a:rPr lang="en-US" sz="3600" dirty="0"/>
                        <a:t>Leah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err="1"/>
                        <a:t>Zilpah</a:t>
                      </a:r>
                      <a:endParaRPr lang="en-US" sz="3600" dirty="0"/>
                    </a:p>
                    <a:p>
                      <a:pPr algn="ctr"/>
                      <a:r>
                        <a:rPr lang="en-US" sz="1600" dirty="0"/>
                        <a:t>(Leah’s handmaiden)</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Rachel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Bilhah</a:t>
                      </a:r>
                    </a:p>
                    <a:p>
                      <a:pPr algn="ctr"/>
                      <a:r>
                        <a:rPr lang="en-US" sz="1600" dirty="0"/>
                        <a:t>(Rachel’s handmaiden)</a:t>
                      </a:r>
                      <a:endParaRPr lang="en-US"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2683384"/>
                  </a:ext>
                </a:extLst>
              </a:tr>
              <a:tr h="422431">
                <a:tc>
                  <a:txBody>
                    <a:bodyPr/>
                    <a:lstStyle/>
                    <a:p>
                      <a:pPr algn="ctr"/>
                      <a:r>
                        <a:rPr lang="en-US" sz="3600" dirty="0"/>
                        <a:t>Reuben</a:t>
                      </a:r>
                    </a:p>
                  </a:txBody>
                  <a:tcPr>
                    <a:lnT w="12700" cap="flat" cmpd="sng" algn="ctr">
                      <a:solidFill>
                        <a:schemeClr val="tx1"/>
                      </a:solidFill>
                      <a:prstDash val="solid"/>
                      <a:round/>
                      <a:headEnd type="none" w="med" len="med"/>
                      <a:tailEnd type="none" w="med" len="med"/>
                    </a:lnT>
                  </a:tcPr>
                </a:tc>
                <a:tc>
                  <a:txBody>
                    <a:bodyPr/>
                    <a:lstStyle/>
                    <a:p>
                      <a:pPr algn="ctr"/>
                      <a:r>
                        <a:rPr lang="en-US" sz="3600" dirty="0"/>
                        <a:t>Gad</a:t>
                      </a:r>
                    </a:p>
                  </a:txBody>
                  <a:tcPr>
                    <a:lnT w="12700" cap="flat" cmpd="sng" algn="ctr">
                      <a:solidFill>
                        <a:schemeClr val="tx1"/>
                      </a:solidFill>
                      <a:prstDash val="solid"/>
                      <a:round/>
                      <a:headEnd type="none" w="med" len="med"/>
                      <a:tailEnd type="none" w="med" len="med"/>
                    </a:lnT>
                  </a:tcPr>
                </a:tc>
                <a:tc>
                  <a:txBody>
                    <a:bodyPr/>
                    <a:lstStyle/>
                    <a:p>
                      <a:pPr algn="ctr"/>
                      <a:r>
                        <a:rPr lang="en-US" sz="3600" dirty="0"/>
                        <a:t>Joseph</a:t>
                      </a:r>
                    </a:p>
                  </a:txBody>
                  <a:tcPr>
                    <a:lnT w="12700" cap="flat" cmpd="sng" algn="ctr">
                      <a:solidFill>
                        <a:schemeClr val="tx1"/>
                      </a:solidFill>
                      <a:prstDash val="solid"/>
                      <a:round/>
                      <a:headEnd type="none" w="med" len="med"/>
                      <a:tailEnd type="none" w="med" len="med"/>
                    </a:lnT>
                  </a:tcPr>
                </a:tc>
                <a:tc>
                  <a:txBody>
                    <a:bodyPr/>
                    <a:lstStyle/>
                    <a:p>
                      <a:pPr algn="ctr"/>
                      <a:r>
                        <a:rPr lang="en-US" sz="3600" dirty="0"/>
                        <a:t>Dan</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8698819"/>
                  </a:ext>
                </a:extLst>
              </a:tr>
              <a:tr h="422431">
                <a:tc>
                  <a:txBody>
                    <a:bodyPr/>
                    <a:lstStyle/>
                    <a:p>
                      <a:pPr algn="ctr"/>
                      <a:r>
                        <a:rPr lang="en-US" sz="3600" dirty="0"/>
                        <a:t>Simeon</a:t>
                      </a:r>
                    </a:p>
                  </a:txBody>
                  <a:tcPr/>
                </a:tc>
                <a:tc>
                  <a:txBody>
                    <a:bodyPr/>
                    <a:lstStyle/>
                    <a:p>
                      <a:pPr algn="ctr"/>
                      <a:r>
                        <a:rPr lang="en-US" sz="3600" dirty="0"/>
                        <a:t>Asher</a:t>
                      </a:r>
                    </a:p>
                  </a:txBody>
                  <a:tcPr/>
                </a:tc>
                <a:tc>
                  <a:txBody>
                    <a:bodyPr/>
                    <a:lstStyle/>
                    <a:p>
                      <a:pPr algn="ctr"/>
                      <a:r>
                        <a:rPr lang="en-US" sz="3600" dirty="0"/>
                        <a:t>Benjamin</a:t>
                      </a:r>
                    </a:p>
                  </a:txBody>
                  <a:tcPr/>
                </a:tc>
                <a:tc>
                  <a:txBody>
                    <a:bodyPr/>
                    <a:lstStyle/>
                    <a:p>
                      <a:pPr algn="ctr"/>
                      <a:r>
                        <a:rPr lang="en-US" sz="3600" dirty="0"/>
                        <a:t>Naphtali</a:t>
                      </a:r>
                    </a:p>
                  </a:txBody>
                  <a:tcPr/>
                </a:tc>
                <a:extLst>
                  <a:ext uri="{0D108BD9-81ED-4DB2-BD59-A6C34878D82A}">
                    <a16:rowId xmlns:a16="http://schemas.microsoft.com/office/drawing/2014/main" val="745108256"/>
                  </a:ext>
                </a:extLst>
              </a:tr>
              <a:tr h="422431">
                <a:tc>
                  <a:txBody>
                    <a:bodyPr/>
                    <a:lstStyle/>
                    <a:p>
                      <a:pPr algn="ctr"/>
                      <a:r>
                        <a:rPr lang="en-US" sz="3600" dirty="0"/>
                        <a:t>Levi</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2787616538"/>
                  </a:ext>
                </a:extLst>
              </a:tr>
              <a:tr h="422431">
                <a:tc>
                  <a:txBody>
                    <a:bodyPr/>
                    <a:lstStyle/>
                    <a:p>
                      <a:pPr algn="ctr"/>
                      <a:r>
                        <a:rPr lang="en-US" sz="3600" dirty="0"/>
                        <a:t>Judah</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338566254"/>
                  </a:ext>
                </a:extLst>
              </a:tr>
              <a:tr h="422431">
                <a:tc>
                  <a:txBody>
                    <a:bodyPr/>
                    <a:lstStyle/>
                    <a:p>
                      <a:pPr algn="ctr"/>
                      <a:r>
                        <a:rPr lang="en-US" sz="3600" dirty="0"/>
                        <a:t>Issachar</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2938504036"/>
                  </a:ext>
                </a:extLst>
              </a:tr>
              <a:tr h="422431">
                <a:tc>
                  <a:txBody>
                    <a:bodyPr/>
                    <a:lstStyle/>
                    <a:p>
                      <a:pPr algn="ctr"/>
                      <a:r>
                        <a:rPr lang="en-US" sz="3600" dirty="0"/>
                        <a:t>Zebulun</a:t>
                      </a:r>
                    </a:p>
                  </a:txBody>
                  <a:tcPr/>
                </a:tc>
                <a:tc>
                  <a:txBody>
                    <a:bodyPr/>
                    <a:lstStyle/>
                    <a:p>
                      <a:pPr algn="ctr"/>
                      <a:endParaRPr lang="en-US" sz="3600" dirty="0"/>
                    </a:p>
                  </a:txBody>
                  <a:tcPr/>
                </a:tc>
                <a:tc>
                  <a:txBody>
                    <a:bodyPr/>
                    <a:lstStyle/>
                    <a:p>
                      <a:pPr algn="ctr"/>
                      <a:endParaRPr lang="en-US" sz="3600" dirty="0"/>
                    </a:p>
                  </a:txBody>
                  <a:tcPr/>
                </a:tc>
                <a:tc>
                  <a:txBody>
                    <a:bodyPr/>
                    <a:lstStyle/>
                    <a:p>
                      <a:pPr algn="ctr"/>
                      <a:endParaRPr lang="en-US" sz="3600" dirty="0"/>
                    </a:p>
                  </a:txBody>
                  <a:tcPr/>
                </a:tc>
                <a:extLst>
                  <a:ext uri="{0D108BD9-81ED-4DB2-BD59-A6C34878D82A}">
                    <a16:rowId xmlns:a16="http://schemas.microsoft.com/office/drawing/2014/main" val="3339471262"/>
                  </a:ext>
                </a:extLst>
              </a:tr>
            </a:tbl>
          </a:graphicData>
        </a:graphic>
      </p:graphicFrame>
    </p:spTree>
    <p:extLst>
      <p:ext uri="{BB962C8B-B14F-4D97-AF65-F5344CB8AC3E}">
        <p14:creationId xmlns:p14="http://schemas.microsoft.com/office/powerpoint/2010/main" val="1811165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a:t>Jacob and Esau reconciled (Gen 32-33)</a:t>
            </a:r>
          </a:p>
        </p:txBody>
      </p:sp>
      <p:sp>
        <p:nvSpPr>
          <p:cNvPr id="3" name="Text Placeholder 2"/>
          <p:cNvSpPr>
            <a:spLocks noGrp="1"/>
          </p:cNvSpPr>
          <p:nvPr>
            <p:ph type="body" idx="1"/>
          </p:nvPr>
        </p:nvSpPr>
        <p:spPr>
          <a:xfrm>
            <a:off x="195943" y="1175656"/>
            <a:ext cx="8712926" cy="5682343"/>
          </a:xfrm>
        </p:spPr>
        <p:txBody>
          <a:bodyPr>
            <a:noAutofit/>
          </a:bodyPr>
          <a:lstStyle/>
          <a:p>
            <a:r>
              <a:rPr lang="en-US" sz="3500" dirty="0"/>
              <a:t>Jacob has left Laban and is headed back to his family (Isaac)</a:t>
            </a:r>
          </a:p>
          <a:p>
            <a:r>
              <a:rPr lang="en-US" sz="3500" dirty="0"/>
              <a:t>Along the way, he sends word to Esau that he’s coming home, and Esau comes out to meet Jacob with 400 men</a:t>
            </a:r>
          </a:p>
          <a:p>
            <a:r>
              <a:rPr lang="en-US" sz="3500" dirty="0"/>
              <a:t>Jacob becomes very afraid and prepares for Esau to confront and attack him by dividing up his people and herds into two companies, so that if one is attacked, the other can flee</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18</a:t>
            </a:fld>
            <a:endParaRPr lang="en-US" dirty="0"/>
          </a:p>
        </p:txBody>
      </p:sp>
    </p:spTree>
    <p:extLst>
      <p:ext uri="{BB962C8B-B14F-4D97-AF65-F5344CB8AC3E}">
        <p14:creationId xmlns:p14="http://schemas.microsoft.com/office/powerpoint/2010/main" val="317966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a:t>Jacob and Esau reconciled (Gen 32-33)</a:t>
            </a:r>
          </a:p>
        </p:txBody>
      </p:sp>
      <p:sp>
        <p:nvSpPr>
          <p:cNvPr id="3" name="Text Placeholder 2"/>
          <p:cNvSpPr>
            <a:spLocks noGrp="1"/>
          </p:cNvSpPr>
          <p:nvPr>
            <p:ph type="body" idx="1"/>
          </p:nvPr>
        </p:nvSpPr>
        <p:spPr>
          <a:xfrm>
            <a:off x="195943" y="1175656"/>
            <a:ext cx="8712926" cy="5682343"/>
          </a:xfrm>
        </p:spPr>
        <p:txBody>
          <a:bodyPr>
            <a:noAutofit/>
          </a:bodyPr>
          <a:lstStyle/>
          <a:p>
            <a:r>
              <a:rPr lang="en-US" sz="3500" dirty="0"/>
              <a:t>Esau sees Jacob and runs to him. They embrace and cry and offer gifts and service to one another, but each refuses and it turns into a sappy, but wonderful, story of love, family, and forgiveness</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19</a:t>
            </a:fld>
            <a:endParaRPr lang="en-US" dirty="0"/>
          </a:p>
        </p:txBody>
      </p:sp>
    </p:spTree>
    <p:extLst>
      <p:ext uri="{BB962C8B-B14F-4D97-AF65-F5344CB8AC3E}">
        <p14:creationId xmlns:p14="http://schemas.microsoft.com/office/powerpoint/2010/main" val="233790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92087"/>
            <a:ext cx="9144000" cy="4062651"/>
          </a:xfrm>
          <a:prstGeom prst="rect">
            <a:avLst/>
          </a:prstGeom>
          <a:noFill/>
        </p:spPr>
        <p:txBody>
          <a:bodyPr wrap="square" rtlCol="0">
            <a:spAutoFit/>
          </a:bodyPr>
          <a:lstStyle/>
          <a:p>
            <a:pPr algn="ctr"/>
            <a:r>
              <a:rPr lang="en-US" sz="9600" dirty="0">
                <a:solidFill>
                  <a:srgbClr val="FFFF00"/>
                </a:solidFill>
              </a:rPr>
              <a:t>Teacher Needed</a:t>
            </a:r>
          </a:p>
          <a:p>
            <a:pPr algn="ctr"/>
            <a:r>
              <a:rPr lang="en-US" sz="9600" dirty="0">
                <a:solidFill>
                  <a:srgbClr val="FFFF00"/>
                </a:solidFill>
              </a:rPr>
              <a:t>June 15</a:t>
            </a:r>
          </a:p>
          <a:p>
            <a:pPr algn="ctr"/>
            <a:r>
              <a:rPr lang="en-US" sz="6600" dirty="0">
                <a:solidFill>
                  <a:srgbClr val="FFFF00"/>
                </a:solidFill>
              </a:rPr>
              <a:t>(NEXT WEEK)</a:t>
            </a:r>
          </a:p>
        </p:txBody>
      </p:sp>
    </p:spTree>
    <p:extLst>
      <p:ext uri="{BB962C8B-B14F-4D97-AF65-F5344CB8AC3E}">
        <p14:creationId xmlns:p14="http://schemas.microsoft.com/office/powerpoint/2010/main" val="66001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renamed Israel</a:t>
            </a:r>
          </a:p>
        </p:txBody>
      </p:sp>
      <p:sp>
        <p:nvSpPr>
          <p:cNvPr id="3" name="Text Placeholder 2"/>
          <p:cNvSpPr>
            <a:spLocks noGrp="1"/>
          </p:cNvSpPr>
          <p:nvPr>
            <p:ph type="body" idx="1"/>
          </p:nvPr>
        </p:nvSpPr>
        <p:spPr>
          <a:xfrm>
            <a:off x="195943" y="1175656"/>
            <a:ext cx="8712926" cy="5682343"/>
          </a:xfrm>
        </p:spPr>
        <p:txBody>
          <a:bodyPr>
            <a:noAutofit/>
          </a:bodyPr>
          <a:lstStyle/>
          <a:p>
            <a:r>
              <a:rPr lang="en-US" sz="3500" dirty="0"/>
              <a:t>Jacob had prepared to meet Esau, by moving his people and herds into two companies, and away from himself so that they would not be harmed by Esau</a:t>
            </a:r>
          </a:p>
          <a:p>
            <a:r>
              <a:rPr lang="en-US" sz="3500" dirty="0"/>
              <a:t>He was then alone and an odd thing happens…</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20</a:t>
            </a:fld>
            <a:endParaRPr lang="en-US" dirty="0"/>
          </a:p>
        </p:txBody>
      </p:sp>
    </p:spTree>
    <p:extLst>
      <p:ext uri="{BB962C8B-B14F-4D97-AF65-F5344CB8AC3E}">
        <p14:creationId xmlns:p14="http://schemas.microsoft.com/office/powerpoint/2010/main" val="332177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renamed Israel</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a:t>Genesis 32:24-27 – Then Jacob was left alone, and a man wrestled with him until daybreak. When he saw that he had not prevailed against him, he touched the socket of his thigh; so the socket of Jacob’s thigh was dislocated while he wrestled with him. Then he said, “Let me go, for the dawn is breaking.” But he said, “I will not let you go unless you bless me.” So he said to him, “What is your name?" And he said, “Jacob.”</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21</a:t>
            </a:fld>
            <a:endParaRPr lang="en-US" dirty="0"/>
          </a:p>
        </p:txBody>
      </p:sp>
    </p:spTree>
    <p:extLst>
      <p:ext uri="{BB962C8B-B14F-4D97-AF65-F5344CB8AC3E}">
        <p14:creationId xmlns:p14="http://schemas.microsoft.com/office/powerpoint/2010/main" val="263375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renamed Israel</a:t>
            </a:r>
          </a:p>
        </p:txBody>
      </p:sp>
      <p:sp>
        <p:nvSpPr>
          <p:cNvPr id="3" name="Text Placeholder 2"/>
          <p:cNvSpPr>
            <a:spLocks noGrp="1"/>
          </p:cNvSpPr>
          <p:nvPr>
            <p:ph type="body" idx="1"/>
          </p:nvPr>
        </p:nvSpPr>
        <p:spPr>
          <a:xfrm>
            <a:off x="195943" y="1175656"/>
            <a:ext cx="8712926" cy="5682343"/>
          </a:xfrm>
        </p:spPr>
        <p:txBody>
          <a:bodyPr>
            <a:noAutofit/>
          </a:bodyPr>
          <a:lstStyle/>
          <a:p>
            <a:r>
              <a:rPr lang="en-US" sz="3500" dirty="0"/>
              <a:t>Genesis 32:28-31 – He said, “Your name shall no longer be Jacob, but Israel; for you have striven with God and with men and have prevailed.” Then Jacob asked him and said, “Please tell me your name.” But he said, “Why is it that you ask my name?” And he blessed him there. So Jacob named the place </a:t>
            </a:r>
            <a:r>
              <a:rPr lang="en-US" sz="3500" dirty="0" err="1"/>
              <a:t>Peniel</a:t>
            </a:r>
            <a:r>
              <a:rPr lang="en-US" sz="3500" dirty="0"/>
              <a:t>, for he said, “I have seen God face to face, yet my life has been preserved.” Now the sun rose upon him just as he crossed over </a:t>
            </a:r>
            <a:r>
              <a:rPr lang="en-US" sz="3500" dirty="0" err="1"/>
              <a:t>Penuel</a:t>
            </a:r>
            <a:r>
              <a:rPr lang="en-US" sz="3500" dirty="0"/>
              <a:t>, and he was limping on his thigh</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22</a:t>
            </a:fld>
            <a:endParaRPr lang="en-US" dirty="0"/>
          </a:p>
        </p:txBody>
      </p:sp>
    </p:spTree>
    <p:extLst>
      <p:ext uri="{BB962C8B-B14F-4D97-AF65-F5344CB8AC3E}">
        <p14:creationId xmlns:p14="http://schemas.microsoft.com/office/powerpoint/2010/main" val="231724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Jacob renamed Israel</a:t>
            </a:r>
          </a:p>
        </p:txBody>
      </p:sp>
      <p:sp>
        <p:nvSpPr>
          <p:cNvPr id="3" name="Text Placeholder 2"/>
          <p:cNvSpPr>
            <a:spLocks noGrp="1"/>
          </p:cNvSpPr>
          <p:nvPr>
            <p:ph type="body" idx="1"/>
          </p:nvPr>
        </p:nvSpPr>
        <p:spPr>
          <a:xfrm>
            <a:off x="195943" y="1175656"/>
            <a:ext cx="8712926" cy="5682343"/>
          </a:xfrm>
        </p:spPr>
        <p:txBody>
          <a:bodyPr>
            <a:noAutofit/>
          </a:bodyPr>
          <a:lstStyle/>
          <a:p>
            <a:r>
              <a:rPr lang="en-US" sz="3400" dirty="0"/>
              <a:t>Genesis 35:9-12 – Then God appeared to Jacob again when he came from </a:t>
            </a:r>
            <a:r>
              <a:rPr lang="en-US" sz="3400" dirty="0" err="1"/>
              <a:t>Paddan-aram</a:t>
            </a:r>
            <a:r>
              <a:rPr lang="en-US" sz="3400" dirty="0"/>
              <a:t>, and He blessed him. God said to him, “Your name is Jacob; You shall no longer be called Jacob, But Israel shall be your name.” Thus He called him Israel. God also said to him, “I am God Almighty; Be fruitful and multiply; </a:t>
            </a:r>
            <a:r>
              <a:rPr lang="en-US" sz="3400" u="sng" dirty="0"/>
              <a:t>A nation and a company of nations shall come from you, And kings shall come forth from you. “The land which I gave to Abraham and Isaac, I will give it to you, And I will give the land to your descendants after you.</a:t>
            </a:r>
            <a:r>
              <a:rPr lang="en-US" sz="3400" dirty="0"/>
              <a:t>”</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23</a:t>
            </a:fld>
            <a:endParaRPr lang="en-US" dirty="0"/>
          </a:p>
        </p:txBody>
      </p:sp>
    </p:spTree>
    <p:extLst>
      <p:ext uri="{BB962C8B-B14F-4D97-AF65-F5344CB8AC3E}">
        <p14:creationId xmlns:p14="http://schemas.microsoft.com/office/powerpoint/2010/main" val="160759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92087"/>
            <a:ext cx="9144000" cy="4062651"/>
          </a:xfrm>
          <a:prstGeom prst="rect">
            <a:avLst/>
          </a:prstGeom>
          <a:noFill/>
        </p:spPr>
        <p:txBody>
          <a:bodyPr wrap="square" rtlCol="0">
            <a:spAutoFit/>
          </a:bodyPr>
          <a:lstStyle/>
          <a:p>
            <a:pPr algn="ctr"/>
            <a:r>
              <a:rPr lang="en-US" sz="9600" dirty="0">
                <a:solidFill>
                  <a:srgbClr val="FFFF00"/>
                </a:solidFill>
              </a:rPr>
              <a:t>Teacher Needed</a:t>
            </a:r>
          </a:p>
          <a:p>
            <a:pPr algn="ctr"/>
            <a:r>
              <a:rPr lang="en-US" sz="9600" dirty="0">
                <a:solidFill>
                  <a:srgbClr val="FFFF00"/>
                </a:solidFill>
              </a:rPr>
              <a:t>June 15</a:t>
            </a:r>
          </a:p>
          <a:p>
            <a:pPr algn="ctr"/>
            <a:r>
              <a:rPr lang="en-US" sz="6600" dirty="0">
                <a:solidFill>
                  <a:srgbClr val="FFFF00"/>
                </a:solidFill>
              </a:rPr>
              <a:t>(NEXT WEEK)</a:t>
            </a:r>
          </a:p>
        </p:txBody>
      </p:sp>
    </p:spTree>
    <p:extLst>
      <p:ext uri="{BB962C8B-B14F-4D97-AF65-F5344CB8AC3E}">
        <p14:creationId xmlns:p14="http://schemas.microsoft.com/office/powerpoint/2010/main" val="113556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Coming Up</a:t>
            </a:r>
            <a:endParaRPr lang="en-US" dirty="0"/>
          </a:p>
        </p:txBody>
      </p:sp>
      <p:sp>
        <p:nvSpPr>
          <p:cNvPr id="3" name="Text Placeholder 2"/>
          <p:cNvSpPr>
            <a:spLocks noGrp="1"/>
          </p:cNvSpPr>
          <p:nvPr>
            <p:ph type="body" idx="1"/>
          </p:nvPr>
        </p:nvSpPr>
        <p:spPr/>
        <p:txBody>
          <a:bodyPr>
            <a:normAutofit/>
          </a:bodyPr>
          <a:lstStyle/>
          <a:p>
            <a:pPr lvl="0"/>
            <a:r>
              <a:rPr lang="en-US" sz="4800"/>
              <a:t>Discuss Jacob’s </a:t>
            </a:r>
            <a:r>
              <a:rPr lang="en-US" sz="4800" dirty="0"/>
              <a:t>sons</a:t>
            </a:r>
          </a:p>
          <a:p>
            <a:pPr lvl="0"/>
            <a:r>
              <a:rPr lang="en-US" sz="4800" dirty="0"/>
              <a:t>Redemption secured through Joseph</a:t>
            </a:r>
            <a:endParaRPr lang="en-US" sz="4500" dirty="0"/>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25</a:t>
            </a:fld>
            <a:endParaRPr lang="en-US" dirty="0"/>
          </a:p>
        </p:txBody>
      </p:sp>
    </p:spTree>
    <p:extLst>
      <p:ext uri="{BB962C8B-B14F-4D97-AF65-F5344CB8AC3E}">
        <p14:creationId xmlns:p14="http://schemas.microsoft.com/office/powerpoint/2010/main" val="382528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Our Study</a:t>
            </a:r>
          </a:p>
        </p:txBody>
      </p:sp>
      <p:sp>
        <p:nvSpPr>
          <p:cNvPr id="3" name="Text Placeholder 2"/>
          <p:cNvSpPr>
            <a:spLocks noGrp="1"/>
          </p:cNvSpPr>
          <p:nvPr>
            <p:ph type="body" idx="1"/>
          </p:nvPr>
        </p:nvSpPr>
        <p:spPr/>
        <p:txBody>
          <a:bodyPr>
            <a:noAutofit/>
          </a:bodyPr>
          <a:lstStyle/>
          <a:p>
            <a:pPr lvl="0"/>
            <a:r>
              <a:rPr lang="en-US" sz="3400" dirty="0"/>
              <a:t>To learn how God moved from man's problem of sin to His solution of Jesus on the cross</a:t>
            </a:r>
          </a:p>
          <a:p>
            <a:pPr lvl="0"/>
            <a:r>
              <a:rPr lang="en-US" sz="3400" dirty="0"/>
              <a:t>To understand how everything in the scriptures relates to, and points to, Jesus and the cross</a:t>
            </a:r>
          </a:p>
          <a:p>
            <a:pPr lvl="0"/>
            <a:r>
              <a:rPr lang="en-US" sz="3400" dirty="0"/>
              <a:t>To understand how everything in the Bible reveals God to mankind - who He is and what He is like</a:t>
            </a:r>
          </a:p>
          <a:p>
            <a:pPr lvl="0"/>
            <a:r>
              <a:rPr lang="en-US" sz="3400" dirty="0"/>
              <a:t>Get a better understanding of how we got here tonight on the orange carpet</a:t>
            </a:r>
          </a:p>
        </p:txBody>
      </p:sp>
      <p:sp>
        <p:nvSpPr>
          <p:cNvPr id="4" name="Slide Number Placeholder 3"/>
          <p:cNvSpPr>
            <a:spLocks noGrp="1"/>
          </p:cNvSpPr>
          <p:nvPr>
            <p:ph type="sldNum" sz="quarter" idx="12"/>
          </p:nvPr>
        </p:nvSpPr>
        <p:spPr/>
        <p:txBody>
          <a:bodyPr/>
          <a:lstStyle/>
          <a:p>
            <a:r>
              <a:rPr lang="en-US"/>
              <a:t>Slide </a:t>
            </a:r>
            <a:fld id="{CE57D7C9-B780-4B7A-B3F9-246E932CF41F}" type="slidenum">
              <a:rPr lang="en-US" smtClean="0"/>
              <a:pPr/>
              <a:t>3</a:t>
            </a:fld>
            <a:endParaRPr lang="en-US" dirty="0"/>
          </a:p>
        </p:txBody>
      </p:sp>
    </p:spTree>
    <p:extLst>
      <p:ext uri="{BB962C8B-B14F-4D97-AF65-F5344CB8AC3E}">
        <p14:creationId xmlns:p14="http://schemas.microsoft.com/office/powerpoint/2010/main" val="56314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1175656"/>
            <a:ext cx="8712926" cy="5545819"/>
          </a:xfrm>
        </p:spPr>
        <p:txBody>
          <a:bodyPr>
            <a:noAutofit/>
          </a:bodyPr>
          <a:lstStyle/>
          <a:p>
            <a:pPr lvl="0"/>
            <a:r>
              <a:rPr lang="en-US" sz="3600" dirty="0"/>
              <a:t>"Scheme of Redemption" - The plan of God, established before creation, to redeem mankind from sin</a:t>
            </a:r>
          </a:p>
          <a:p>
            <a:pPr lvl="0"/>
            <a:r>
              <a:rPr lang="en-US" sz="3600" dirty="0"/>
              <a:t>View the Bible as a novel, with 66 different chapters</a:t>
            </a:r>
          </a:p>
          <a:p>
            <a:pPr lvl="0"/>
            <a:r>
              <a:rPr lang="en-US" sz="3600" dirty="0"/>
              <a:t>The real division taking place at Genesis 3:6 rather than between Malachi and Matthew</a:t>
            </a:r>
          </a:p>
          <a:p>
            <a:pPr lvl="1"/>
            <a:r>
              <a:rPr lang="en-US" sz="3600" dirty="0"/>
              <a:t>This division covers two drastically different worlds: The world prior to sin and the world after sin</a:t>
            </a:r>
          </a:p>
        </p:txBody>
      </p:sp>
      <p:sp>
        <p:nvSpPr>
          <p:cNvPr id="4" name="Slide Number Placeholder 3"/>
          <p:cNvSpPr>
            <a:spLocks noGrp="1"/>
          </p:cNvSpPr>
          <p:nvPr>
            <p:ph type="sldNum" sz="quarter" idx="12"/>
          </p:nvPr>
        </p:nvSpPr>
        <p:spPr/>
        <p:txBody>
          <a:bodyPr/>
          <a:lstStyle/>
          <a:p>
            <a:r>
              <a:rPr lang="en-US"/>
              <a:t>Slide </a:t>
            </a:r>
            <a:fld id="{CE57D7C9-B780-4B7A-B3F9-246E932CF41F}" type="slidenum">
              <a:rPr lang="en-US" smtClean="0"/>
              <a:pPr/>
              <a:t>4</a:t>
            </a:fld>
            <a:endParaRPr lang="en-US" dirty="0"/>
          </a:p>
        </p:txBody>
      </p:sp>
    </p:spTree>
    <p:extLst>
      <p:ext uri="{BB962C8B-B14F-4D97-AF65-F5344CB8AC3E}">
        <p14:creationId xmlns:p14="http://schemas.microsoft.com/office/powerpoint/2010/main" val="18500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p:txBody>
          <a:bodyPr>
            <a:noAutofit/>
          </a:bodyPr>
          <a:lstStyle/>
          <a:p>
            <a:pPr lvl="0"/>
            <a:r>
              <a:rPr lang="en-US" sz="4400" dirty="0"/>
              <a:t>Genesis 1-2: God and perfection, man and innocence</a:t>
            </a:r>
          </a:p>
          <a:p>
            <a:pPr lvl="0"/>
            <a:r>
              <a:rPr lang="en-US" sz="4400" dirty="0"/>
              <a:t>Genesis 3-12 – The Background of Redemption</a:t>
            </a:r>
          </a:p>
          <a:p>
            <a:pPr lvl="0"/>
            <a:r>
              <a:rPr lang="en-US" sz="4400" u="sng" dirty="0"/>
              <a:t>Genesis 12-50 – Redemption through Abraham, Isaac, Jacob, and Joseph</a:t>
            </a:r>
          </a:p>
        </p:txBody>
      </p:sp>
      <p:sp>
        <p:nvSpPr>
          <p:cNvPr id="4" name="Slide Number Placeholder 3"/>
          <p:cNvSpPr>
            <a:spLocks noGrp="1"/>
          </p:cNvSpPr>
          <p:nvPr>
            <p:ph type="sldNum" sz="quarter" idx="12"/>
          </p:nvPr>
        </p:nvSpPr>
        <p:spPr/>
        <p:txBody>
          <a:bodyPr/>
          <a:lstStyle/>
          <a:p>
            <a:r>
              <a:rPr lang="en-US"/>
              <a:t>Slide </a:t>
            </a:r>
            <a:fld id="{CE57D7C9-B780-4B7A-B3F9-246E932CF41F}" type="slidenum">
              <a:rPr lang="en-US" smtClean="0"/>
              <a:pPr/>
              <a:t>5</a:t>
            </a:fld>
            <a:endParaRPr lang="en-US" dirty="0"/>
          </a:p>
        </p:txBody>
      </p:sp>
    </p:spTree>
    <p:extLst>
      <p:ext uri="{BB962C8B-B14F-4D97-AF65-F5344CB8AC3E}">
        <p14:creationId xmlns:p14="http://schemas.microsoft.com/office/powerpoint/2010/main" val="22496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95943" y="1175656"/>
            <a:ext cx="8712926" cy="5682343"/>
          </a:xfrm>
        </p:spPr>
        <p:txBody>
          <a:bodyPr>
            <a:noAutofit/>
          </a:bodyPr>
          <a:lstStyle/>
          <a:p>
            <a:r>
              <a:rPr lang="en-US" sz="3800" dirty="0"/>
              <a:t>God makes three main promises to Abraham</a:t>
            </a:r>
          </a:p>
          <a:p>
            <a:pPr lvl="1"/>
            <a:r>
              <a:rPr lang="en-US" sz="3800" dirty="0"/>
              <a:t>A great nation would come forth from Abraham (Genesis 12:2, 13:16, &amp; 15:5)</a:t>
            </a:r>
          </a:p>
          <a:p>
            <a:pPr lvl="1"/>
            <a:r>
              <a:rPr lang="en-US" sz="3800" dirty="0"/>
              <a:t>His descendants would receive the land of Canaan as an inheritance (Genesis 12:7, 13:15 &amp; 17)</a:t>
            </a:r>
          </a:p>
          <a:p>
            <a:pPr lvl="1"/>
            <a:r>
              <a:rPr lang="en-US" sz="3800" dirty="0"/>
              <a:t>Through Abraham, all the families/nations of the earth would be blessed (Genesis 12:3)</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6</a:t>
            </a:fld>
            <a:endParaRPr lang="en-US" dirty="0"/>
          </a:p>
        </p:txBody>
      </p:sp>
    </p:spTree>
    <p:extLst>
      <p:ext uri="{BB962C8B-B14F-4D97-AF65-F5344CB8AC3E}">
        <p14:creationId xmlns:p14="http://schemas.microsoft.com/office/powerpoint/2010/main" val="30193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Sarah and Abraham die, and focus switches to Isaac</a:t>
            </a:r>
          </a:p>
          <a:p>
            <a:r>
              <a:rPr lang="en-US" sz="4000" dirty="0"/>
              <a:t>God makes the same 3 promises to Isaac (Genesis 26:3-5)</a:t>
            </a:r>
          </a:p>
          <a:p>
            <a:r>
              <a:rPr lang="en-US" sz="4000" dirty="0"/>
              <a:t>Isaac and Rebekah have twins born to the, Esau and Jacob</a:t>
            </a:r>
          </a:p>
          <a:p>
            <a:r>
              <a:rPr lang="en-US" sz="4000" dirty="0"/>
              <a:t>While pregnant, God informed Rebekah that two nations were in her womb, and the older would serve the younger</a:t>
            </a:r>
          </a:p>
          <a:p>
            <a:endParaRPr lang="en-US" sz="4000" dirty="0"/>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7</a:t>
            </a:fld>
            <a:endParaRPr lang="en-US" dirty="0"/>
          </a:p>
        </p:txBody>
      </p:sp>
    </p:spTree>
    <p:extLst>
      <p:ext uri="{BB962C8B-B14F-4D97-AF65-F5344CB8AC3E}">
        <p14:creationId xmlns:p14="http://schemas.microsoft.com/office/powerpoint/2010/main" val="423458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95943" y="1175656"/>
            <a:ext cx="8712926" cy="5682343"/>
          </a:xfrm>
        </p:spPr>
        <p:txBody>
          <a:bodyPr>
            <a:noAutofit/>
          </a:bodyPr>
          <a:lstStyle/>
          <a:p>
            <a:r>
              <a:rPr lang="en-US" sz="4000" dirty="0"/>
              <a:t>Esau sold his birthright, as the oldest child, to Jacob for a bowl of stew</a:t>
            </a:r>
          </a:p>
          <a:p>
            <a:r>
              <a:rPr lang="en-US" sz="4000" dirty="0"/>
              <a:t>Through the deceptions of Rebekah and Jacob, </a:t>
            </a:r>
            <a:r>
              <a:rPr lang="en-US" sz="4000" dirty="0" err="1"/>
              <a:t>Issac</a:t>
            </a:r>
            <a:r>
              <a:rPr lang="en-US" sz="4000" dirty="0"/>
              <a:t> gave Esau’s blessing to Jacob</a:t>
            </a:r>
          </a:p>
          <a:p>
            <a:endParaRPr lang="en-US" sz="4000" dirty="0"/>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8</a:t>
            </a:fld>
            <a:endParaRPr lang="en-US" dirty="0"/>
          </a:p>
        </p:txBody>
      </p:sp>
    </p:spTree>
    <p:extLst>
      <p:ext uri="{BB962C8B-B14F-4D97-AF65-F5344CB8AC3E}">
        <p14:creationId xmlns:p14="http://schemas.microsoft.com/office/powerpoint/2010/main" val="96213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of Jacob</a:t>
            </a:r>
          </a:p>
        </p:txBody>
      </p:sp>
      <p:sp>
        <p:nvSpPr>
          <p:cNvPr id="3" name="Text Placeholder 2"/>
          <p:cNvSpPr>
            <a:spLocks noGrp="1"/>
          </p:cNvSpPr>
          <p:nvPr>
            <p:ph type="body" idx="1"/>
          </p:nvPr>
        </p:nvSpPr>
        <p:spPr>
          <a:xfrm>
            <a:off x="195943" y="1175656"/>
            <a:ext cx="8712926" cy="5682343"/>
          </a:xfrm>
        </p:spPr>
        <p:txBody>
          <a:bodyPr>
            <a:noAutofit/>
          </a:bodyPr>
          <a:lstStyle/>
          <a:p>
            <a:r>
              <a:rPr lang="en-US" sz="3600" dirty="0"/>
              <a:t>Genesis 27:46 – Rebekah said to Isaac, “I am tired of living because of the daughters of </a:t>
            </a:r>
            <a:r>
              <a:rPr lang="en-US" sz="3600" dirty="0" err="1"/>
              <a:t>Heth</a:t>
            </a:r>
            <a:r>
              <a:rPr lang="en-US" sz="3600" dirty="0"/>
              <a:t>; if Jacob takes a wife from the daughters of </a:t>
            </a:r>
            <a:r>
              <a:rPr lang="en-US" sz="3600" dirty="0" err="1"/>
              <a:t>Heth</a:t>
            </a:r>
            <a:r>
              <a:rPr lang="en-US" sz="3600" dirty="0"/>
              <a:t>, like these, from the daughters of the land, what good will my life be to me?”</a:t>
            </a:r>
          </a:p>
          <a:p>
            <a:r>
              <a:rPr lang="en-US" sz="3600" dirty="0"/>
              <a:t>Esau had married two </a:t>
            </a:r>
            <a:r>
              <a:rPr lang="en-US" sz="3600" dirty="0" err="1"/>
              <a:t>Hitite</a:t>
            </a:r>
            <a:r>
              <a:rPr lang="en-US" sz="3600" dirty="0"/>
              <a:t> (</a:t>
            </a:r>
            <a:r>
              <a:rPr lang="en-US" sz="3600" dirty="0" err="1"/>
              <a:t>Heth</a:t>
            </a:r>
            <a:r>
              <a:rPr lang="en-US" sz="3600" dirty="0"/>
              <a:t>) women. Genesis 26:34 tells us that these women brought grief to Isaac and Rebekah</a:t>
            </a:r>
          </a:p>
        </p:txBody>
      </p:sp>
      <p:sp>
        <p:nvSpPr>
          <p:cNvPr id="5" name="Slide Number Placeholder 4"/>
          <p:cNvSpPr>
            <a:spLocks noGrp="1"/>
          </p:cNvSpPr>
          <p:nvPr>
            <p:ph type="sldNum" sz="quarter" idx="12"/>
          </p:nvPr>
        </p:nvSpPr>
        <p:spPr/>
        <p:txBody>
          <a:bodyPr/>
          <a:lstStyle/>
          <a:p>
            <a:r>
              <a:rPr lang="en-US"/>
              <a:t>Slide </a:t>
            </a:r>
            <a:fld id="{CE57D7C9-B780-4B7A-B3F9-246E932CF41F}" type="slidenum">
              <a:rPr lang="en-US" smtClean="0"/>
              <a:pPr/>
              <a:t>9</a:t>
            </a:fld>
            <a:endParaRPr lang="en-US" dirty="0"/>
          </a:p>
        </p:txBody>
      </p:sp>
    </p:spTree>
    <p:extLst>
      <p:ext uri="{BB962C8B-B14F-4D97-AF65-F5344CB8AC3E}">
        <p14:creationId xmlns:p14="http://schemas.microsoft.com/office/powerpoint/2010/main" val="394343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NorthBrevardClassPresentationTheme">
  <a:themeElements>
    <a:clrScheme name="North Brevard Slides">
      <a:dk1>
        <a:srgbClr val="FFFF00"/>
      </a:dk1>
      <a:lt1>
        <a:srgbClr val="FFFF00"/>
      </a:lt1>
      <a:dk2>
        <a:srgbClr val="FFFF00"/>
      </a:dk2>
      <a:lt2>
        <a:srgbClr val="000000"/>
      </a:lt2>
      <a:accent1>
        <a:srgbClr val="445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BrevardClassPresentationTheme" id="{5388BC51-C0A4-41F9-99EC-8BC3D46B3995}" vid="{0426EFD5-5DA4-4D41-9AFA-7986AC43F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NorthBrevardClassPresentationTheme</Template>
  <TotalTime>4898</TotalTime>
  <Words>1622</Words>
  <Application>Microsoft Office PowerPoint</Application>
  <PresentationFormat>On-screen Show (4:3)</PresentationFormat>
  <Paragraphs>122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NorthBrevardClassPresentationTheme</vt:lpstr>
      <vt:lpstr>PowerPoint Presentation</vt:lpstr>
      <vt:lpstr>PowerPoint Presentation</vt:lpstr>
      <vt:lpstr>Goals of Our Study</vt:lpstr>
      <vt:lpstr>Main concepts of our study</vt:lpstr>
      <vt:lpstr>Main concepts of our study</vt:lpstr>
      <vt:lpstr>Recap</vt:lpstr>
      <vt:lpstr>Recap</vt:lpstr>
      <vt:lpstr>Recap</vt:lpstr>
      <vt:lpstr>Life of Jacob</vt:lpstr>
      <vt:lpstr>Life of Jacob</vt:lpstr>
      <vt:lpstr>The promises are made to Jacob</vt:lpstr>
      <vt:lpstr>The promises are made to Jacob</vt:lpstr>
      <vt:lpstr>The promises are made to Jacob</vt:lpstr>
      <vt:lpstr>The promises are made to Jacob</vt:lpstr>
      <vt:lpstr>Interesting statements?</vt:lpstr>
      <vt:lpstr>Jacob’s wives</vt:lpstr>
      <vt:lpstr>The 12 Sons of Jacob</vt:lpstr>
      <vt:lpstr>Jacob and Esau reconciled (Gen 32-33)</vt:lpstr>
      <vt:lpstr>Jacob and Esau reconciled (Gen 32-33)</vt:lpstr>
      <vt:lpstr>Jacob renamed Israel</vt:lpstr>
      <vt:lpstr>Jacob renamed Israel</vt:lpstr>
      <vt:lpstr>Jacob renamed Israel</vt:lpstr>
      <vt:lpstr>Jacob renamed Israel</vt:lpstr>
      <vt:lpstr>PowerPoint Presentation</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SLIDE</dc:title>
  <dc:creator>Kirk Hunt</dc:creator>
  <cp:lastModifiedBy>Kirk Hunt</cp:lastModifiedBy>
  <cp:revision>364</cp:revision>
  <dcterms:created xsi:type="dcterms:W3CDTF">2016-03-01T03:15:57Z</dcterms:created>
  <dcterms:modified xsi:type="dcterms:W3CDTF">2016-06-08T02:55:23Z</dcterms:modified>
</cp:coreProperties>
</file>