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8" r:id="rId1"/>
  </p:sldMasterIdLst>
  <p:notesMasterIdLst>
    <p:notesMasterId r:id="rId37"/>
  </p:notesMasterIdLst>
  <p:sldIdLst>
    <p:sldId id="275" r:id="rId2"/>
    <p:sldId id="406" r:id="rId3"/>
    <p:sldId id="276" r:id="rId4"/>
    <p:sldId id="258" r:id="rId5"/>
    <p:sldId id="279" r:id="rId6"/>
    <p:sldId id="357" r:id="rId7"/>
    <p:sldId id="375" r:id="rId8"/>
    <p:sldId id="407" r:id="rId9"/>
    <p:sldId id="408" r:id="rId10"/>
    <p:sldId id="409" r:id="rId11"/>
    <p:sldId id="410" r:id="rId12"/>
    <p:sldId id="419" r:id="rId13"/>
    <p:sldId id="417" r:id="rId14"/>
    <p:sldId id="427" r:id="rId15"/>
    <p:sldId id="411" r:id="rId16"/>
    <p:sldId id="416" r:id="rId17"/>
    <p:sldId id="420" r:id="rId18"/>
    <p:sldId id="421" r:id="rId19"/>
    <p:sldId id="422" r:id="rId20"/>
    <p:sldId id="423" r:id="rId21"/>
    <p:sldId id="424" r:id="rId22"/>
    <p:sldId id="425" r:id="rId23"/>
    <p:sldId id="438" r:id="rId24"/>
    <p:sldId id="428" r:id="rId25"/>
    <p:sldId id="429" r:id="rId26"/>
    <p:sldId id="430" r:id="rId27"/>
    <p:sldId id="431" r:id="rId28"/>
    <p:sldId id="432" r:id="rId29"/>
    <p:sldId id="433" r:id="rId30"/>
    <p:sldId id="434" r:id="rId31"/>
    <p:sldId id="435" r:id="rId32"/>
    <p:sldId id="436" r:id="rId33"/>
    <p:sldId id="437" r:id="rId34"/>
    <p:sldId id="426" r:id="rId35"/>
    <p:sldId id="27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68" autoAdjust="0"/>
    <p:restoredTop sz="94660"/>
  </p:normalViewPr>
  <p:slideViewPr>
    <p:cSldViewPr snapToGrid="0">
      <p:cViewPr varScale="1">
        <p:scale>
          <a:sx n="72" d="100"/>
          <a:sy n="72" d="100"/>
        </p:scale>
        <p:origin x="11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F2262-2A9E-451F-9E24-F8AAC0EB7396}" type="datetimeFigureOut">
              <a:rPr lang="en-US" smtClean="0"/>
              <a:t>6/1/2016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43EF2-8529-4002-8C42-BD6AE2803ADF}" type="slidenum">
              <a:rPr lang="en-US" smtClean="0"/>
              <a:t>‹#›</a:t>
            </a:fld>
            <a:endParaRPr lang="en-US"/>
          </a:p>
        </p:txBody>
      </p:sp>
    </p:spTree>
    <p:extLst>
      <p:ext uri="{BB962C8B-B14F-4D97-AF65-F5344CB8AC3E}">
        <p14:creationId xmlns:p14="http://schemas.microsoft.com/office/powerpoint/2010/main" val="631935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00436F1-67D7-45E4-9658-6DA5A800C4FE}" type="datetime1">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1861950232"/>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9D47E1-944A-4B0D-82B3-5E1DF039246A}" type="datetime1">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278530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E515A8-4B47-4514-A86F-A8BBE4230C31}" type="datetime1">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266929685"/>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95943" y="365127"/>
            <a:ext cx="8712925" cy="810530"/>
          </a:xfrm>
        </p:spPr>
        <p:txBody>
          <a:bodyPr>
            <a:noAutofit/>
          </a:bodyPr>
          <a:lstStyle>
            <a:lvl1pPr>
              <a:defRPr sz="4400"/>
            </a:lvl1pPr>
          </a:lstStyle>
          <a:p>
            <a:r>
              <a:rPr lang="en-US"/>
              <a:t>Click to edit Master title style</a:t>
            </a:r>
            <a:endParaRPr lang="en-US" dirty="0"/>
          </a:p>
        </p:txBody>
      </p:sp>
      <p:sp>
        <p:nvSpPr>
          <p:cNvPr id="3" name="Text Placeholder 2"/>
          <p:cNvSpPr>
            <a:spLocks noGrp="1"/>
          </p:cNvSpPr>
          <p:nvPr>
            <p:ph type="body" idx="1"/>
          </p:nvPr>
        </p:nvSpPr>
        <p:spPr>
          <a:xfrm>
            <a:off x="195943" y="1175657"/>
            <a:ext cx="8712926" cy="50274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47865-B1A8-40CD-9701-8BD044B0C3E3}" type="datetime1">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a:t>Slide </a:t>
            </a:r>
            <a:fld id="{CE57D7C9-B780-4B7A-B3F9-246E932CF41F}" type="slidenum">
              <a:rPr lang="en-US" smtClean="0"/>
              <a:pPr/>
              <a:t>‹#›</a:t>
            </a:fld>
            <a:endParaRPr lang="en-US" dirty="0"/>
          </a:p>
        </p:txBody>
      </p:sp>
      <p:cxnSp>
        <p:nvCxnSpPr>
          <p:cNvPr id="8" name="Straight Connector 7"/>
          <p:cNvCxnSpPr/>
          <p:nvPr/>
        </p:nvCxnSpPr>
        <p:spPr>
          <a:xfrm>
            <a:off x="628650" y="1071154"/>
            <a:ext cx="78867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95943" y="1071154"/>
            <a:ext cx="87129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809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3328BB-44FC-4724-A8AE-BBC1AFCFA220}" type="datetime1">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396022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9E3F08-B46A-42F2-8CDB-77E8F07C1D4E}" type="datetime1">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2832305924"/>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E2A1A1-D7E0-44CA-91C6-866B0C61AFE0}" type="datetime1">
              <a:rPr lang="en-US" smtClean="0"/>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139717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506B5E-D898-4CAE-9A41-DEB457E79A7A}" type="datetime1">
              <a:rPr lang="en-US" smtClean="0"/>
              <a:t>6/1/2016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309049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86B5FD-FDC9-4494-B26A-4024CBE89CB4}" type="datetime1">
              <a:rPr lang="en-US" smtClean="0"/>
              <a:t>6/1/2016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944319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6D62A-9321-4418-B6D7-1CD6B5441B91}" type="datetime1">
              <a:rPr lang="en-US" smtClean="0"/>
              <a:t>6/1/2016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2222337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36DCE89-C4E6-43DB-8B5F-DB4B43310AA7}" type="datetime1">
              <a:rPr lang="en-US" smtClean="0"/>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229326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6C2B0F7-B9BB-4805-A7D6-904D1123CB89}" type="datetime1">
              <a:rPr lang="en-US" smtClean="0"/>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340005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6901687-68E7-4E7D-A99C-E28211831FBC}" type="datetime1">
              <a:rPr lang="en-US" smtClean="0"/>
              <a:t>6/1/2016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149101343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2522" y="1504123"/>
            <a:ext cx="9011478" cy="3631763"/>
          </a:xfrm>
          <a:prstGeom prst="rect">
            <a:avLst/>
          </a:prstGeom>
          <a:noFill/>
        </p:spPr>
        <p:txBody>
          <a:bodyPr wrap="square" rtlCol="0">
            <a:spAutoFit/>
          </a:bodyPr>
          <a:lstStyle/>
          <a:p>
            <a:pPr algn="ctr"/>
            <a:r>
              <a:rPr lang="en-US" sz="11500" dirty="0">
                <a:solidFill>
                  <a:srgbClr val="FFFF00"/>
                </a:solidFill>
              </a:rPr>
              <a:t>Scheme of Redemption</a:t>
            </a:r>
          </a:p>
        </p:txBody>
      </p:sp>
    </p:spTree>
    <p:extLst>
      <p:ext uri="{BB962C8B-B14F-4D97-AF65-F5344CB8AC3E}">
        <p14:creationId xmlns:p14="http://schemas.microsoft.com/office/powerpoint/2010/main" val="357840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along…</a:t>
            </a:r>
          </a:p>
        </p:txBody>
      </p:sp>
      <p:sp>
        <p:nvSpPr>
          <p:cNvPr id="3" name="Text Placeholder 2"/>
          <p:cNvSpPr>
            <a:spLocks noGrp="1"/>
          </p:cNvSpPr>
          <p:nvPr>
            <p:ph type="body" idx="1"/>
          </p:nvPr>
        </p:nvSpPr>
        <p:spPr>
          <a:xfrm>
            <a:off x="195943" y="1175656"/>
            <a:ext cx="8712926" cy="5682343"/>
          </a:xfrm>
        </p:spPr>
        <p:txBody>
          <a:bodyPr>
            <a:noAutofit/>
          </a:bodyPr>
          <a:lstStyle/>
          <a:p>
            <a:r>
              <a:rPr lang="en-US" sz="4000" dirty="0"/>
              <a:t>Gen 23 – Sarah dies, and Abraham purchases some land with a cave on it to bury her in</a:t>
            </a:r>
          </a:p>
          <a:p>
            <a:r>
              <a:rPr lang="en-US" sz="4000" dirty="0"/>
              <a:t>Gen 24 – Isaac now 40 years old, and Abraham sends for a wife for Isaac. Rebekah is brought to him to be his wife</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10</a:t>
            </a:fld>
            <a:endParaRPr lang="en-US" dirty="0"/>
          </a:p>
        </p:txBody>
      </p:sp>
    </p:spTree>
    <p:extLst>
      <p:ext uri="{BB962C8B-B14F-4D97-AF65-F5344CB8AC3E}">
        <p14:creationId xmlns:p14="http://schemas.microsoft.com/office/powerpoint/2010/main" val="47822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promises are made to Isaac</a:t>
            </a:r>
          </a:p>
        </p:txBody>
      </p:sp>
      <p:sp>
        <p:nvSpPr>
          <p:cNvPr id="3" name="Text Placeholder 2"/>
          <p:cNvSpPr>
            <a:spLocks noGrp="1"/>
          </p:cNvSpPr>
          <p:nvPr>
            <p:ph type="body" idx="1"/>
          </p:nvPr>
        </p:nvSpPr>
        <p:spPr>
          <a:xfrm>
            <a:off x="195943" y="1175656"/>
            <a:ext cx="8712926" cy="5682343"/>
          </a:xfrm>
        </p:spPr>
        <p:txBody>
          <a:bodyPr>
            <a:noAutofit/>
          </a:bodyPr>
          <a:lstStyle/>
          <a:p>
            <a:r>
              <a:rPr lang="en-US" sz="3500" dirty="0"/>
              <a:t>Genesis 26:3-5 – "Sojourn in this land and I will be with you and bless you, for to you and to your descendants </a:t>
            </a:r>
            <a:r>
              <a:rPr lang="en-US" sz="3500" u="sng" dirty="0"/>
              <a:t>I will give all these lands, and I will establish the oath which I swore to your father Abraham</a:t>
            </a:r>
            <a:r>
              <a:rPr lang="en-US" sz="3500" dirty="0"/>
              <a:t>. </a:t>
            </a:r>
            <a:r>
              <a:rPr lang="en-US" sz="3500" u="sng" dirty="0"/>
              <a:t>I will multiply your descendants as the stars of heaven, and will give your descendants all these lands; and by your descendants all the nations of the earth shall be blessed</a:t>
            </a:r>
            <a:r>
              <a:rPr lang="en-US" sz="3500" dirty="0"/>
              <a:t>; because Abraham obeyed Me and kept My charge, My commandments, My statutes and My laws.”</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11</a:t>
            </a:fld>
            <a:endParaRPr lang="en-US" dirty="0"/>
          </a:p>
        </p:txBody>
      </p:sp>
    </p:spTree>
    <p:extLst>
      <p:ext uri="{BB962C8B-B14F-4D97-AF65-F5344CB8AC3E}">
        <p14:creationId xmlns:p14="http://schemas.microsoft.com/office/powerpoint/2010/main" val="212305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 is still a problem</a:t>
            </a:r>
          </a:p>
        </p:txBody>
      </p:sp>
      <p:sp>
        <p:nvSpPr>
          <p:cNvPr id="3" name="Text Placeholder 2"/>
          <p:cNvSpPr>
            <a:spLocks noGrp="1"/>
          </p:cNvSpPr>
          <p:nvPr>
            <p:ph type="body" idx="1"/>
          </p:nvPr>
        </p:nvSpPr>
        <p:spPr>
          <a:xfrm>
            <a:off x="195943" y="1175656"/>
            <a:ext cx="8712926" cy="5682343"/>
          </a:xfrm>
        </p:spPr>
        <p:txBody>
          <a:bodyPr>
            <a:noAutofit/>
          </a:bodyPr>
          <a:lstStyle/>
          <a:p>
            <a:r>
              <a:rPr lang="en-US" sz="3400" dirty="0"/>
              <a:t>Genesis 26:6-11 – Isaac pulls the same “she is my sister” stunt with Abimelech, just like Abraham had done!</a:t>
            </a:r>
          </a:p>
          <a:p>
            <a:r>
              <a:rPr lang="en-US" sz="3400" dirty="0"/>
              <a:t>Take note of the pattern!</a:t>
            </a:r>
          </a:p>
          <a:p>
            <a:pPr lvl="1"/>
            <a:r>
              <a:rPr lang="en-US" sz="3400" dirty="0"/>
              <a:t>Genesis 9 – Noah comes off the ark, and his sin is recorded</a:t>
            </a:r>
          </a:p>
          <a:p>
            <a:pPr lvl="1"/>
            <a:r>
              <a:rPr lang="en-US" sz="3400" dirty="0"/>
              <a:t>Genesis 12 – Abraham receives the promises, and his sin is recorded</a:t>
            </a:r>
          </a:p>
          <a:p>
            <a:pPr lvl="1"/>
            <a:r>
              <a:rPr lang="en-US" sz="3400" dirty="0"/>
              <a:t>Genesis 26 – Isaac receives the promises, and his sin is recorded</a:t>
            </a:r>
          </a:p>
          <a:p>
            <a:r>
              <a:rPr lang="en-US" sz="3400" dirty="0"/>
              <a:t>God must get to Calvary!</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12</a:t>
            </a:fld>
            <a:endParaRPr lang="en-US" dirty="0"/>
          </a:p>
        </p:txBody>
      </p:sp>
    </p:spTree>
    <p:extLst>
      <p:ext uri="{BB962C8B-B14F-4D97-AF65-F5344CB8AC3E}">
        <p14:creationId xmlns:p14="http://schemas.microsoft.com/office/powerpoint/2010/main" val="186035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Isaac has children</a:t>
            </a:r>
          </a:p>
        </p:txBody>
      </p:sp>
      <p:sp>
        <p:nvSpPr>
          <p:cNvPr id="3" name="Text Placeholder 2"/>
          <p:cNvSpPr>
            <a:spLocks noGrp="1"/>
          </p:cNvSpPr>
          <p:nvPr>
            <p:ph type="body" idx="1"/>
          </p:nvPr>
        </p:nvSpPr>
        <p:spPr>
          <a:xfrm>
            <a:off x="195943" y="1175656"/>
            <a:ext cx="8712926" cy="5682343"/>
          </a:xfrm>
        </p:spPr>
        <p:txBody>
          <a:bodyPr>
            <a:noAutofit/>
          </a:bodyPr>
          <a:lstStyle/>
          <a:p>
            <a:r>
              <a:rPr lang="en-US" sz="3500" dirty="0"/>
              <a:t>Genesis 25:21-23 – Isaac prayed to the Lord on behalf of his wife, because she was barren; and the Lord answered him and Rebekah his wife conceived. But the children struggled together within her; and she said, “If it is so, why then am I this way?” So she went to inquire of the Lord. The Lord said to her, “Two nations are in your womb; And two peoples will be separated from your body; And one people shall be stronger than the other; And the older shall serve the younger.”</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13</a:t>
            </a:fld>
            <a:endParaRPr lang="en-US" dirty="0"/>
          </a:p>
        </p:txBody>
      </p:sp>
    </p:spTree>
    <p:extLst>
      <p:ext uri="{BB962C8B-B14F-4D97-AF65-F5344CB8AC3E}">
        <p14:creationId xmlns:p14="http://schemas.microsoft.com/office/powerpoint/2010/main" val="180840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nations</a:t>
            </a:r>
          </a:p>
        </p:txBody>
      </p:sp>
      <p:sp>
        <p:nvSpPr>
          <p:cNvPr id="3" name="Text Placeholder 2"/>
          <p:cNvSpPr>
            <a:spLocks noGrp="1"/>
          </p:cNvSpPr>
          <p:nvPr>
            <p:ph type="body" idx="1"/>
          </p:nvPr>
        </p:nvSpPr>
        <p:spPr>
          <a:xfrm>
            <a:off x="195943" y="1175656"/>
            <a:ext cx="8712926" cy="5682343"/>
          </a:xfrm>
        </p:spPr>
        <p:txBody>
          <a:bodyPr>
            <a:noAutofit/>
          </a:bodyPr>
          <a:lstStyle/>
          <a:p>
            <a:r>
              <a:rPr lang="en-US" sz="4000" dirty="0"/>
              <a:t>“The Lord said to her, ‘Two nations are in your womb; And two peoples will be separated from your body’”</a:t>
            </a:r>
          </a:p>
          <a:p>
            <a:r>
              <a:rPr lang="en-US" sz="4000" dirty="0"/>
              <a:t>From Esau came the </a:t>
            </a:r>
            <a:r>
              <a:rPr lang="en-US" sz="4000" dirty="0" err="1"/>
              <a:t>Edomites</a:t>
            </a:r>
            <a:r>
              <a:rPr lang="en-US" sz="4000" dirty="0"/>
              <a:t>, which would be an enemy of Israel’s for centuries.</a:t>
            </a:r>
          </a:p>
          <a:p>
            <a:r>
              <a:rPr lang="en-US" sz="4000" dirty="0"/>
              <a:t>Edom eventually had judgment pronounced against them through Obadiah</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14</a:t>
            </a:fld>
            <a:endParaRPr lang="en-US" dirty="0"/>
          </a:p>
        </p:txBody>
      </p:sp>
    </p:spTree>
    <p:extLst>
      <p:ext uri="{BB962C8B-B14F-4D97-AF65-F5344CB8AC3E}">
        <p14:creationId xmlns:p14="http://schemas.microsoft.com/office/powerpoint/2010/main" val="191108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Jacob and Esau</a:t>
            </a:r>
          </a:p>
        </p:txBody>
      </p:sp>
      <p:sp>
        <p:nvSpPr>
          <p:cNvPr id="3" name="Text Placeholder 2"/>
          <p:cNvSpPr>
            <a:spLocks noGrp="1"/>
          </p:cNvSpPr>
          <p:nvPr>
            <p:ph type="body" idx="1"/>
          </p:nvPr>
        </p:nvSpPr>
        <p:spPr>
          <a:xfrm>
            <a:off x="195943" y="1175656"/>
            <a:ext cx="8712926" cy="5682343"/>
          </a:xfrm>
        </p:spPr>
        <p:txBody>
          <a:bodyPr>
            <a:noAutofit/>
          </a:bodyPr>
          <a:lstStyle/>
          <a:p>
            <a:r>
              <a:rPr lang="en-US" sz="4400" dirty="0"/>
              <a:t>Rest of Genesis 25</a:t>
            </a:r>
          </a:p>
          <a:p>
            <a:pPr lvl="1"/>
            <a:r>
              <a:rPr lang="en-US" sz="4000" dirty="0"/>
              <a:t>Esau comes in from hunting one day, he’s very hungry, and asks Jacob for a bowl of lentil soup he’s making</a:t>
            </a:r>
          </a:p>
          <a:p>
            <a:pPr lvl="1"/>
            <a:r>
              <a:rPr lang="en-US" sz="4000" dirty="0"/>
              <a:t>Jacob does so, but with the payment of Esau’s birthright</a:t>
            </a:r>
          </a:p>
          <a:p>
            <a:pPr lvl="1"/>
            <a:r>
              <a:rPr lang="en-US" sz="4000" dirty="0"/>
              <a:t>Esau gives up his birthright saying that he’s about to starve to death anyway</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15</a:t>
            </a:fld>
            <a:endParaRPr lang="en-US" dirty="0"/>
          </a:p>
        </p:txBody>
      </p:sp>
    </p:spTree>
    <p:extLst>
      <p:ext uri="{BB962C8B-B14F-4D97-AF65-F5344CB8AC3E}">
        <p14:creationId xmlns:p14="http://schemas.microsoft.com/office/powerpoint/2010/main" val="1521558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Jacob and Esau</a:t>
            </a:r>
          </a:p>
        </p:txBody>
      </p:sp>
      <p:sp>
        <p:nvSpPr>
          <p:cNvPr id="3" name="Text Placeholder 2"/>
          <p:cNvSpPr>
            <a:spLocks noGrp="1"/>
          </p:cNvSpPr>
          <p:nvPr>
            <p:ph type="body" idx="1"/>
          </p:nvPr>
        </p:nvSpPr>
        <p:spPr>
          <a:xfrm>
            <a:off x="195943" y="1175656"/>
            <a:ext cx="8712926" cy="5682343"/>
          </a:xfrm>
        </p:spPr>
        <p:txBody>
          <a:bodyPr>
            <a:noAutofit/>
          </a:bodyPr>
          <a:lstStyle/>
          <a:p>
            <a:r>
              <a:rPr lang="en-US" sz="4000" dirty="0"/>
              <a:t>Rest of Genesis 25</a:t>
            </a:r>
          </a:p>
          <a:p>
            <a:pPr lvl="1"/>
            <a:r>
              <a:rPr lang="en-US" sz="3700" dirty="0"/>
              <a:t>Esau is a hunter and is loved by Isaac, due to his taste for game. Also very hairy man.</a:t>
            </a:r>
          </a:p>
          <a:p>
            <a:pPr lvl="1"/>
            <a:r>
              <a:rPr lang="en-US" sz="3700" dirty="0"/>
              <a:t>Jacob is a peaceful man, who dwells in tents, and is loved by Rebekah. Not hairy</a:t>
            </a:r>
          </a:p>
          <a:p>
            <a:pPr lvl="1"/>
            <a:r>
              <a:rPr lang="en-US" sz="3700" dirty="0"/>
              <a:t>Esau comes in very hungry one day and asks Jacob for a bowl of lentil soup he’s making</a:t>
            </a:r>
          </a:p>
          <a:p>
            <a:pPr lvl="1"/>
            <a:r>
              <a:rPr lang="en-US" sz="3700" dirty="0"/>
              <a:t>Jacob does so, but with the payment of Esau’s birthright</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16</a:t>
            </a:fld>
            <a:endParaRPr lang="en-US" dirty="0"/>
          </a:p>
        </p:txBody>
      </p:sp>
    </p:spTree>
    <p:extLst>
      <p:ext uri="{BB962C8B-B14F-4D97-AF65-F5344CB8AC3E}">
        <p14:creationId xmlns:p14="http://schemas.microsoft.com/office/powerpoint/2010/main" val="413197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Jacob and Esau</a:t>
            </a:r>
          </a:p>
        </p:txBody>
      </p:sp>
      <p:sp>
        <p:nvSpPr>
          <p:cNvPr id="3" name="Text Placeholder 2"/>
          <p:cNvSpPr>
            <a:spLocks noGrp="1"/>
          </p:cNvSpPr>
          <p:nvPr>
            <p:ph type="body" idx="1"/>
          </p:nvPr>
        </p:nvSpPr>
        <p:spPr>
          <a:xfrm>
            <a:off x="195943" y="1175656"/>
            <a:ext cx="8712926" cy="5682343"/>
          </a:xfrm>
        </p:spPr>
        <p:txBody>
          <a:bodyPr>
            <a:noAutofit/>
          </a:bodyPr>
          <a:lstStyle/>
          <a:p>
            <a:r>
              <a:rPr lang="en-US" sz="3900" dirty="0"/>
              <a:t>Genesis 27</a:t>
            </a:r>
          </a:p>
          <a:p>
            <a:pPr lvl="1"/>
            <a:r>
              <a:rPr lang="en-US" sz="3900" dirty="0"/>
              <a:t>Isaac is old, blind, and is close to dying. He asks Esau to go hunt some game and make him a savory dinner, after which he would give Esau his blessing</a:t>
            </a:r>
          </a:p>
          <a:p>
            <a:pPr lvl="1"/>
            <a:r>
              <a:rPr lang="en-US" sz="3900" dirty="0"/>
              <a:t>Rebekah overhears the conversation, and works a plan with Jacob</a:t>
            </a:r>
          </a:p>
          <a:p>
            <a:pPr lvl="1"/>
            <a:r>
              <a:rPr lang="en-US" sz="3900" dirty="0"/>
              <a:t>She makes a dish from young goats and covers Jacob’s hands and neck in the goat skins</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17</a:t>
            </a:fld>
            <a:endParaRPr lang="en-US" dirty="0"/>
          </a:p>
        </p:txBody>
      </p:sp>
    </p:spTree>
    <p:extLst>
      <p:ext uri="{BB962C8B-B14F-4D97-AF65-F5344CB8AC3E}">
        <p14:creationId xmlns:p14="http://schemas.microsoft.com/office/powerpoint/2010/main" val="160654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Jacob and Esau</a:t>
            </a:r>
          </a:p>
        </p:txBody>
      </p:sp>
      <p:sp>
        <p:nvSpPr>
          <p:cNvPr id="3" name="Text Placeholder 2"/>
          <p:cNvSpPr>
            <a:spLocks noGrp="1"/>
          </p:cNvSpPr>
          <p:nvPr>
            <p:ph type="body" idx="1"/>
          </p:nvPr>
        </p:nvSpPr>
        <p:spPr>
          <a:xfrm>
            <a:off x="195943" y="1175656"/>
            <a:ext cx="8712926" cy="5682343"/>
          </a:xfrm>
        </p:spPr>
        <p:txBody>
          <a:bodyPr>
            <a:noAutofit/>
          </a:bodyPr>
          <a:lstStyle/>
          <a:p>
            <a:r>
              <a:rPr lang="en-US" sz="3700" dirty="0"/>
              <a:t>Genesis 27</a:t>
            </a:r>
          </a:p>
          <a:p>
            <a:pPr lvl="1"/>
            <a:r>
              <a:rPr lang="en-US" sz="3700" dirty="0"/>
              <a:t>Jacob brings the dish to Isaac. Isaac hears Jacob’s voice, but feels the hair of the goat skin and smells the field in the goat skin, and assumes it is Esau</a:t>
            </a:r>
          </a:p>
          <a:p>
            <a:pPr lvl="1"/>
            <a:r>
              <a:rPr lang="en-US" sz="3700" dirty="0"/>
              <a:t>Isaac blesses Jacob as he would his firstborn, Esau. In this blessing, he makes Esau a servant to Jacob</a:t>
            </a:r>
          </a:p>
          <a:p>
            <a:pPr lvl="1"/>
            <a:r>
              <a:rPr lang="en-US" sz="3700" dirty="0"/>
              <a:t>As soon as Jacob leaves, Esau walks in and Isaac has no blessing left to give Esau</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18</a:t>
            </a:fld>
            <a:endParaRPr lang="en-US" dirty="0"/>
          </a:p>
        </p:txBody>
      </p:sp>
    </p:spTree>
    <p:extLst>
      <p:ext uri="{BB962C8B-B14F-4D97-AF65-F5344CB8AC3E}">
        <p14:creationId xmlns:p14="http://schemas.microsoft.com/office/powerpoint/2010/main" val="99332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Jacob and Esau</a:t>
            </a:r>
          </a:p>
        </p:txBody>
      </p:sp>
      <p:sp>
        <p:nvSpPr>
          <p:cNvPr id="3" name="Text Placeholder 2"/>
          <p:cNvSpPr>
            <a:spLocks noGrp="1"/>
          </p:cNvSpPr>
          <p:nvPr>
            <p:ph type="body" idx="1"/>
          </p:nvPr>
        </p:nvSpPr>
        <p:spPr>
          <a:xfrm>
            <a:off x="195943" y="1175656"/>
            <a:ext cx="8712926" cy="5682343"/>
          </a:xfrm>
        </p:spPr>
        <p:txBody>
          <a:bodyPr>
            <a:noAutofit/>
          </a:bodyPr>
          <a:lstStyle/>
          <a:p>
            <a:r>
              <a:rPr lang="en-US" sz="4000" dirty="0"/>
              <a:t>It happened just as God told Rebekah it would when she was pregnant with Jacob and Esau – “The older will serve the younger”</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19</a:t>
            </a:fld>
            <a:endParaRPr lang="en-US" dirty="0"/>
          </a:p>
        </p:txBody>
      </p:sp>
    </p:spTree>
    <p:extLst>
      <p:ext uri="{BB962C8B-B14F-4D97-AF65-F5344CB8AC3E}">
        <p14:creationId xmlns:p14="http://schemas.microsoft.com/office/powerpoint/2010/main" val="372590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92087"/>
            <a:ext cx="9144000" cy="4062651"/>
          </a:xfrm>
          <a:prstGeom prst="rect">
            <a:avLst/>
          </a:prstGeom>
          <a:noFill/>
        </p:spPr>
        <p:txBody>
          <a:bodyPr wrap="square" rtlCol="0">
            <a:spAutoFit/>
          </a:bodyPr>
          <a:lstStyle/>
          <a:p>
            <a:pPr algn="ctr"/>
            <a:r>
              <a:rPr lang="en-US" sz="9600" dirty="0">
                <a:solidFill>
                  <a:srgbClr val="FFFF00"/>
                </a:solidFill>
              </a:rPr>
              <a:t>Teacher Needed</a:t>
            </a:r>
          </a:p>
          <a:p>
            <a:pPr algn="ctr"/>
            <a:r>
              <a:rPr lang="en-US" sz="9600" dirty="0">
                <a:solidFill>
                  <a:srgbClr val="FFFF00"/>
                </a:solidFill>
              </a:rPr>
              <a:t>June 15</a:t>
            </a:r>
          </a:p>
          <a:p>
            <a:pPr algn="ctr"/>
            <a:r>
              <a:rPr lang="en-US" sz="6600" dirty="0">
                <a:solidFill>
                  <a:srgbClr val="FFFF00"/>
                </a:solidFill>
              </a:rPr>
              <a:t>(2 Wednesdays from now)</a:t>
            </a:r>
          </a:p>
        </p:txBody>
      </p:sp>
    </p:spTree>
    <p:extLst>
      <p:ext uri="{BB962C8B-B14F-4D97-AF65-F5344CB8AC3E}">
        <p14:creationId xmlns:p14="http://schemas.microsoft.com/office/powerpoint/2010/main" val="66001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learn from this?</a:t>
            </a:r>
          </a:p>
        </p:txBody>
      </p:sp>
      <p:sp>
        <p:nvSpPr>
          <p:cNvPr id="3" name="Text Placeholder 2"/>
          <p:cNvSpPr>
            <a:spLocks noGrp="1"/>
          </p:cNvSpPr>
          <p:nvPr>
            <p:ph type="body" idx="1"/>
          </p:nvPr>
        </p:nvSpPr>
        <p:spPr>
          <a:xfrm>
            <a:off x="195943" y="1175656"/>
            <a:ext cx="8712926" cy="5682343"/>
          </a:xfrm>
        </p:spPr>
        <p:txBody>
          <a:bodyPr>
            <a:noAutofit/>
          </a:bodyPr>
          <a:lstStyle/>
          <a:p>
            <a:r>
              <a:rPr lang="en-US" sz="2900" dirty="0"/>
              <a:t>Romans 9:10-16 – There was Rebekah also, when she had conceived twins by one man, our father Isaac; for though the twins were not yet born and </a:t>
            </a:r>
            <a:r>
              <a:rPr lang="en-US" sz="2900" u="sng" dirty="0"/>
              <a:t>had not done anything good or bad</a:t>
            </a:r>
            <a:r>
              <a:rPr lang="en-US" sz="2900" dirty="0"/>
              <a:t>, so that </a:t>
            </a:r>
            <a:r>
              <a:rPr lang="en-US" sz="2900" u="sng" dirty="0"/>
              <a:t>God’s purpose according to His choice</a:t>
            </a:r>
            <a:r>
              <a:rPr lang="en-US" sz="2900" dirty="0"/>
              <a:t> would stand, </a:t>
            </a:r>
            <a:r>
              <a:rPr lang="en-US" sz="2900" u="sng" dirty="0"/>
              <a:t>not because of works but because of Him who calls</a:t>
            </a:r>
            <a:r>
              <a:rPr lang="en-US" sz="2900" dirty="0"/>
              <a:t>, it was said to her, “The older will serve the younger.” Just as it is written, “Jacob I loved, but Esau I hated.” What shall we say then? There is no injustice with God, is there? May it never be! For He says to Moses, “</a:t>
            </a:r>
            <a:r>
              <a:rPr lang="en-US" sz="2900" u="sng" dirty="0"/>
              <a:t>I will have mercy on whom I have mercy, and I will have compassion on whom I have compassion</a:t>
            </a:r>
            <a:r>
              <a:rPr lang="en-US" sz="2900" dirty="0"/>
              <a:t>.” So then it </a:t>
            </a:r>
            <a:r>
              <a:rPr lang="en-US" sz="2900" u="sng" dirty="0"/>
              <a:t>does not depend on the man who wills or the man who runs, but on God who has mercy</a:t>
            </a:r>
            <a:r>
              <a:rPr lang="en-US" sz="2900" dirty="0"/>
              <a:t>.</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20</a:t>
            </a:fld>
            <a:endParaRPr lang="en-US" dirty="0"/>
          </a:p>
        </p:txBody>
      </p:sp>
    </p:spTree>
    <p:extLst>
      <p:ext uri="{BB962C8B-B14F-4D97-AF65-F5344CB8AC3E}">
        <p14:creationId xmlns:p14="http://schemas.microsoft.com/office/powerpoint/2010/main" val="320006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learn from this?</a:t>
            </a:r>
          </a:p>
        </p:txBody>
      </p:sp>
      <p:sp>
        <p:nvSpPr>
          <p:cNvPr id="3" name="Text Placeholder 2"/>
          <p:cNvSpPr>
            <a:spLocks noGrp="1"/>
          </p:cNvSpPr>
          <p:nvPr>
            <p:ph type="body" idx="1"/>
          </p:nvPr>
        </p:nvSpPr>
        <p:spPr>
          <a:xfrm>
            <a:off x="195943" y="1175656"/>
            <a:ext cx="8712926" cy="5682343"/>
          </a:xfrm>
        </p:spPr>
        <p:txBody>
          <a:bodyPr>
            <a:noAutofit/>
          </a:bodyPr>
          <a:lstStyle/>
          <a:p>
            <a:r>
              <a:rPr lang="en-US" sz="4400" dirty="0"/>
              <a:t>Esau I have hated??</a:t>
            </a:r>
          </a:p>
          <a:p>
            <a:r>
              <a:rPr lang="en-US" sz="4300" dirty="0"/>
              <a:t>Did God literally hate Esau?</a:t>
            </a:r>
          </a:p>
          <a:p>
            <a:pPr lvl="1"/>
            <a:r>
              <a:rPr lang="en-US" sz="4000" dirty="0"/>
              <a:t>No – Instead, the point of this passage is that neither Jacob nor Esau did anything good nor bad to receive what they did.</a:t>
            </a:r>
          </a:p>
          <a:p>
            <a:pPr lvl="1"/>
            <a:r>
              <a:rPr lang="en-US" sz="4000" dirty="0"/>
              <a:t>They weren’t even born when God told how it would be</a:t>
            </a:r>
          </a:p>
          <a:p>
            <a:pPr lvl="1"/>
            <a:r>
              <a:rPr lang="en-US" sz="4000" dirty="0"/>
              <a:t>It was simply God’s choice</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21</a:t>
            </a:fld>
            <a:endParaRPr lang="en-US" dirty="0"/>
          </a:p>
        </p:txBody>
      </p:sp>
    </p:spTree>
    <p:extLst>
      <p:ext uri="{BB962C8B-B14F-4D97-AF65-F5344CB8AC3E}">
        <p14:creationId xmlns:p14="http://schemas.microsoft.com/office/powerpoint/2010/main" val="3293135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learn from this?</a:t>
            </a:r>
          </a:p>
        </p:txBody>
      </p:sp>
      <p:sp>
        <p:nvSpPr>
          <p:cNvPr id="3" name="Text Placeholder 2"/>
          <p:cNvSpPr>
            <a:spLocks noGrp="1"/>
          </p:cNvSpPr>
          <p:nvPr>
            <p:ph type="body" idx="1"/>
          </p:nvPr>
        </p:nvSpPr>
        <p:spPr>
          <a:xfrm>
            <a:off x="195943" y="1175656"/>
            <a:ext cx="8712926" cy="5682343"/>
          </a:xfrm>
        </p:spPr>
        <p:txBody>
          <a:bodyPr>
            <a:noAutofit/>
          </a:bodyPr>
          <a:lstStyle/>
          <a:p>
            <a:r>
              <a:rPr lang="en-US" sz="4000" dirty="0"/>
              <a:t>Neither Abraham nor Isaac did anything to deserve the promises and blessings he received</a:t>
            </a:r>
          </a:p>
          <a:p>
            <a:r>
              <a:rPr lang="en-US" sz="4000" dirty="0"/>
              <a:t>An argument can be made that Esau was an immoral and godless man (</a:t>
            </a:r>
            <a:r>
              <a:rPr lang="en-US" sz="4000" dirty="0" err="1"/>
              <a:t>Heb</a:t>
            </a:r>
            <a:r>
              <a:rPr lang="en-US" sz="4000" dirty="0"/>
              <a:t> 12:16), and God in His infinite knowledge chose not to bring the path of redemption through Esau	</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22</a:t>
            </a:fld>
            <a:endParaRPr lang="en-US" dirty="0"/>
          </a:p>
        </p:txBody>
      </p:sp>
    </p:spTree>
    <p:extLst>
      <p:ext uri="{BB962C8B-B14F-4D97-AF65-F5344CB8AC3E}">
        <p14:creationId xmlns:p14="http://schemas.microsoft.com/office/powerpoint/2010/main" val="151252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Esau’s lineage</a:t>
            </a:r>
          </a:p>
        </p:txBody>
      </p:sp>
      <p:sp>
        <p:nvSpPr>
          <p:cNvPr id="3" name="Text Placeholder 2"/>
          <p:cNvSpPr>
            <a:spLocks noGrp="1"/>
          </p:cNvSpPr>
          <p:nvPr>
            <p:ph type="body" idx="1"/>
          </p:nvPr>
        </p:nvSpPr>
        <p:spPr>
          <a:xfrm>
            <a:off x="195943" y="1175656"/>
            <a:ext cx="8712926" cy="5682343"/>
          </a:xfrm>
        </p:spPr>
        <p:txBody>
          <a:bodyPr>
            <a:noAutofit/>
          </a:bodyPr>
          <a:lstStyle/>
          <a:p>
            <a:r>
              <a:rPr lang="en-US" sz="4000" dirty="0"/>
              <a:t>Genesis 36 outlines Esau’s lineage</a:t>
            </a:r>
          </a:p>
          <a:p>
            <a:r>
              <a:rPr lang="en-US" sz="4000" dirty="0"/>
              <a:t>It’s full of wealth, kings, and other leaders and national growth</a:t>
            </a:r>
          </a:p>
          <a:p>
            <a:r>
              <a:rPr lang="en-US" sz="4000" dirty="0"/>
              <a:t>Yet it is void of a love for God and things that concern righteous living</a:t>
            </a:r>
          </a:p>
          <a:p>
            <a:r>
              <a:rPr lang="en-US" sz="4000" dirty="0"/>
              <a:t>Obadiah outlines the destruction that awaits Edom (Esau) and by the end of the 1</a:t>
            </a:r>
            <a:r>
              <a:rPr lang="en-US" sz="4000" baseline="30000" dirty="0"/>
              <a:t>st</a:t>
            </a:r>
            <a:r>
              <a:rPr lang="en-US" sz="4000" dirty="0"/>
              <a:t> century, Edom is barely in existence</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23</a:t>
            </a:fld>
            <a:endParaRPr lang="en-US" dirty="0"/>
          </a:p>
        </p:txBody>
      </p:sp>
    </p:spTree>
    <p:extLst>
      <p:ext uri="{BB962C8B-B14F-4D97-AF65-F5344CB8AC3E}">
        <p14:creationId xmlns:p14="http://schemas.microsoft.com/office/powerpoint/2010/main" val="261622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learn from this?</a:t>
            </a:r>
          </a:p>
        </p:txBody>
      </p:sp>
      <p:sp>
        <p:nvSpPr>
          <p:cNvPr id="3" name="Text Placeholder 2"/>
          <p:cNvSpPr>
            <a:spLocks noGrp="1"/>
          </p:cNvSpPr>
          <p:nvPr>
            <p:ph type="body" idx="1"/>
          </p:nvPr>
        </p:nvSpPr>
        <p:spPr>
          <a:xfrm>
            <a:off x="195943" y="1175656"/>
            <a:ext cx="8712926" cy="5682343"/>
          </a:xfrm>
        </p:spPr>
        <p:txBody>
          <a:bodyPr>
            <a:noAutofit/>
          </a:bodyPr>
          <a:lstStyle/>
          <a:p>
            <a:r>
              <a:rPr lang="en-US" sz="3600" dirty="0"/>
              <a:t>Was Jacob an upstanding guy?</a:t>
            </a:r>
          </a:p>
          <a:p>
            <a:pPr lvl="1"/>
            <a:r>
              <a:rPr lang="en-US" sz="3600" dirty="0"/>
              <a:t>No – Rather, he seemed to be a deceitful man who was willing to take advantage of his own brother</a:t>
            </a:r>
          </a:p>
          <a:p>
            <a:pPr lvl="1"/>
            <a:r>
              <a:rPr lang="en-US" sz="3600" dirty="0"/>
              <a:t>He was even willing to take advantage of his father. Note that his concern, when deceiving Isaac, was only of getting caught!</a:t>
            </a:r>
            <a:endParaRPr lang="en-US" sz="3300" dirty="0"/>
          </a:p>
          <a:p>
            <a:r>
              <a:rPr lang="en-US" sz="3600" dirty="0"/>
              <a:t>Bottom line – None of us deserve anything we have received, yet God has given it anyway! This is the very definition of grace.</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24</a:t>
            </a:fld>
            <a:endParaRPr lang="en-US" dirty="0"/>
          </a:p>
        </p:txBody>
      </p:sp>
    </p:spTree>
    <p:extLst>
      <p:ext uri="{BB962C8B-B14F-4D97-AF65-F5344CB8AC3E}">
        <p14:creationId xmlns:p14="http://schemas.microsoft.com/office/powerpoint/2010/main" val="419171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of Jacob</a:t>
            </a:r>
          </a:p>
        </p:txBody>
      </p:sp>
      <p:sp>
        <p:nvSpPr>
          <p:cNvPr id="3" name="Text Placeholder 2"/>
          <p:cNvSpPr>
            <a:spLocks noGrp="1"/>
          </p:cNvSpPr>
          <p:nvPr>
            <p:ph type="body" idx="1"/>
          </p:nvPr>
        </p:nvSpPr>
        <p:spPr>
          <a:xfrm>
            <a:off x="195943" y="1175656"/>
            <a:ext cx="8712926" cy="5682343"/>
          </a:xfrm>
        </p:spPr>
        <p:txBody>
          <a:bodyPr>
            <a:noAutofit/>
          </a:bodyPr>
          <a:lstStyle/>
          <a:p>
            <a:r>
              <a:rPr lang="en-US" sz="3600" dirty="0"/>
              <a:t>Genesis 27:46 – Rebekah said to Isaac, “I am tired of living because of the daughters of </a:t>
            </a:r>
            <a:r>
              <a:rPr lang="en-US" sz="3600" dirty="0" err="1"/>
              <a:t>Heth</a:t>
            </a:r>
            <a:r>
              <a:rPr lang="en-US" sz="3600" dirty="0"/>
              <a:t>; if Jacob takes a wife from the daughters of </a:t>
            </a:r>
            <a:r>
              <a:rPr lang="en-US" sz="3600" dirty="0" err="1"/>
              <a:t>Heth</a:t>
            </a:r>
            <a:r>
              <a:rPr lang="en-US" sz="3600" dirty="0"/>
              <a:t>, like these, from the daughters of the land, what good will my life be to me?”</a:t>
            </a:r>
          </a:p>
          <a:p>
            <a:r>
              <a:rPr lang="en-US" sz="3600" dirty="0"/>
              <a:t>Esau had married two </a:t>
            </a:r>
            <a:r>
              <a:rPr lang="en-US" sz="3600" dirty="0" err="1"/>
              <a:t>Hitite</a:t>
            </a:r>
            <a:r>
              <a:rPr lang="en-US" sz="3600" dirty="0"/>
              <a:t> (</a:t>
            </a:r>
            <a:r>
              <a:rPr lang="en-US" sz="3600" dirty="0" err="1"/>
              <a:t>Heth</a:t>
            </a:r>
            <a:r>
              <a:rPr lang="en-US" sz="3600" dirty="0"/>
              <a:t>) women. Genesis 26:34 tells us that these women brought grief to Isaac and Rebekah</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25</a:t>
            </a:fld>
            <a:endParaRPr lang="en-US" dirty="0"/>
          </a:p>
        </p:txBody>
      </p:sp>
    </p:spTree>
    <p:extLst>
      <p:ext uri="{BB962C8B-B14F-4D97-AF65-F5344CB8AC3E}">
        <p14:creationId xmlns:p14="http://schemas.microsoft.com/office/powerpoint/2010/main" val="394343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of Jacob</a:t>
            </a:r>
          </a:p>
        </p:txBody>
      </p:sp>
      <p:sp>
        <p:nvSpPr>
          <p:cNvPr id="3" name="Text Placeholder 2"/>
          <p:cNvSpPr>
            <a:spLocks noGrp="1"/>
          </p:cNvSpPr>
          <p:nvPr>
            <p:ph type="body" idx="1"/>
          </p:nvPr>
        </p:nvSpPr>
        <p:spPr>
          <a:xfrm>
            <a:off x="195943" y="1175656"/>
            <a:ext cx="8712926" cy="5682343"/>
          </a:xfrm>
        </p:spPr>
        <p:txBody>
          <a:bodyPr>
            <a:noAutofit/>
          </a:bodyPr>
          <a:lstStyle/>
          <a:p>
            <a:r>
              <a:rPr lang="en-US" sz="3600" dirty="0"/>
              <a:t>Due to Rebekah’s fears of Isaac’s future wife, Abraham sends Jacob to Rebekah’s brother, Laban, to find a wife</a:t>
            </a:r>
          </a:p>
          <a:p>
            <a:r>
              <a:rPr lang="en-US" sz="3600" dirty="0"/>
              <a:t>Genesis 28:3-4 – “May God Almighty bless you and make you fruitful and multiply you, that you may become a company of peoples. May He also give you the blessing of Abraham, to you and to your descendants with you, that you may possess the land of your </a:t>
            </a:r>
            <a:r>
              <a:rPr lang="en-US" sz="3600" dirty="0" err="1"/>
              <a:t>sojournings</a:t>
            </a:r>
            <a:r>
              <a:rPr lang="en-US" sz="3600" dirty="0"/>
              <a:t>, which God gave to Abraham.”</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26</a:t>
            </a:fld>
            <a:endParaRPr lang="en-US" dirty="0"/>
          </a:p>
        </p:txBody>
      </p:sp>
    </p:spTree>
    <p:extLst>
      <p:ext uri="{BB962C8B-B14F-4D97-AF65-F5344CB8AC3E}">
        <p14:creationId xmlns:p14="http://schemas.microsoft.com/office/powerpoint/2010/main" val="396475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promises are made to Jacob</a:t>
            </a:r>
          </a:p>
        </p:txBody>
      </p:sp>
      <p:sp>
        <p:nvSpPr>
          <p:cNvPr id="3" name="Text Placeholder 2"/>
          <p:cNvSpPr>
            <a:spLocks noGrp="1"/>
          </p:cNvSpPr>
          <p:nvPr>
            <p:ph type="body" idx="1"/>
          </p:nvPr>
        </p:nvSpPr>
        <p:spPr>
          <a:xfrm>
            <a:off x="195943" y="1175656"/>
            <a:ext cx="8712926" cy="5682343"/>
          </a:xfrm>
        </p:spPr>
        <p:txBody>
          <a:bodyPr>
            <a:noAutofit/>
          </a:bodyPr>
          <a:lstStyle/>
          <a:p>
            <a:r>
              <a:rPr lang="en-US" sz="3600" dirty="0" err="1"/>
              <a:t>En</a:t>
            </a:r>
            <a:r>
              <a:rPr lang="en-US" sz="3600" dirty="0"/>
              <a:t> route to find a wife, Jacob has a dream. He sees a ladder from Heaven, with angels going up and down it and the Lord at the top of it.</a:t>
            </a:r>
          </a:p>
          <a:p>
            <a:r>
              <a:rPr lang="en-US" sz="3600" dirty="0"/>
              <a:t>The Lord makes the same promises to Jacob that He made to Abraham and Isaac</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27</a:t>
            </a:fld>
            <a:endParaRPr lang="en-US" dirty="0"/>
          </a:p>
        </p:txBody>
      </p:sp>
    </p:spTree>
    <p:extLst>
      <p:ext uri="{BB962C8B-B14F-4D97-AF65-F5344CB8AC3E}">
        <p14:creationId xmlns:p14="http://schemas.microsoft.com/office/powerpoint/2010/main" val="78101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promises are made to Jacob</a:t>
            </a:r>
          </a:p>
        </p:txBody>
      </p:sp>
      <p:sp>
        <p:nvSpPr>
          <p:cNvPr id="3" name="Text Placeholder 2"/>
          <p:cNvSpPr>
            <a:spLocks noGrp="1"/>
          </p:cNvSpPr>
          <p:nvPr>
            <p:ph type="body" idx="1"/>
          </p:nvPr>
        </p:nvSpPr>
        <p:spPr>
          <a:xfrm>
            <a:off x="195943" y="1175656"/>
            <a:ext cx="8712926" cy="5682343"/>
          </a:xfrm>
        </p:spPr>
        <p:txBody>
          <a:bodyPr>
            <a:noAutofit/>
          </a:bodyPr>
          <a:lstStyle/>
          <a:p>
            <a:r>
              <a:rPr lang="en-US" sz="4000" dirty="0"/>
              <a:t>Genesis 28:12-13 – He had a dream, and behold, a ladder was set on the earth with its top reaching to heaven; and behold, the angels of God were ascending and descending on it. And behold, the Lord stood above it and said, “I am the Lord, the God of your father Abraham and the God of Isaac; the land on which you lie, </a:t>
            </a:r>
            <a:r>
              <a:rPr lang="en-US" sz="4000" u="sng" dirty="0"/>
              <a:t>I will give it to you and to your descendants</a:t>
            </a:r>
            <a:r>
              <a:rPr lang="en-US" sz="4000" dirty="0"/>
              <a:t>.</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28</a:t>
            </a:fld>
            <a:endParaRPr lang="en-US" dirty="0"/>
          </a:p>
        </p:txBody>
      </p:sp>
    </p:spTree>
    <p:extLst>
      <p:ext uri="{BB962C8B-B14F-4D97-AF65-F5344CB8AC3E}">
        <p14:creationId xmlns:p14="http://schemas.microsoft.com/office/powerpoint/2010/main" val="200411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promises are made to Jacob</a:t>
            </a:r>
          </a:p>
        </p:txBody>
      </p:sp>
      <p:sp>
        <p:nvSpPr>
          <p:cNvPr id="3" name="Text Placeholder 2"/>
          <p:cNvSpPr>
            <a:spLocks noGrp="1"/>
          </p:cNvSpPr>
          <p:nvPr>
            <p:ph type="body" idx="1"/>
          </p:nvPr>
        </p:nvSpPr>
        <p:spPr>
          <a:xfrm>
            <a:off x="195943" y="1175656"/>
            <a:ext cx="8712926" cy="5682343"/>
          </a:xfrm>
        </p:spPr>
        <p:txBody>
          <a:bodyPr>
            <a:noAutofit/>
          </a:bodyPr>
          <a:lstStyle/>
          <a:p>
            <a:r>
              <a:rPr lang="en-US" sz="3900" dirty="0"/>
              <a:t>Genesis 28:14-15 – </a:t>
            </a:r>
            <a:r>
              <a:rPr lang="en-US" sz="3900" u="sng" dirty="0"/>
              <a:t>Your descendants will also be like the dust of the earth</a:t>
            </a:r>
            <a:r>
              <a:rPr lang="en-US" sz="3900" dirty="0"/>
              <a:t>, and you will spread out to the west and to the east and to the north and to the south; and </a:t>
            </a:r>
            <a:r>
              <a:rPr lang="en-US" sz="3900" u="sng" dirty="0"/>
              <a:t>in you and in your descendants shall all the families of the earth be blessed</a:t>
            </a:r>
            <a:r>
              <a:rPr lang="en-US" sz="3900" dirty="0"/>
              <a:t>. Behold, I am with you and will keep you wherever you go, and will bring you back to this land; for I will not leave you until I have done what I have promised you.”</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29</a:t>
            </a:fld>
            <a:endParaRPr lang="en-US" dirty="0"/>
          </a:p>
        </p:txBody>
      </p:sp>
    </p:spTree>
    <p:extLst>
      <p:ext uri="{BB962C8B-B14F-4D97-AF65-F5344CB8AC3E}">
        <p14:creationId xmlns:p14="http://schemas.microsoft.com/office/powerpoint/2010/main" val="14060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Our Study</a:t>
            </a:r>
          </a:p>
        </p:txBody>
      </p:sp>
      <p:sp>
        <p:nvSpPr>
          <p:cNvPr id="3" name="Text Placeholder 2"/>
          <p:cNvSpPr>
            <a:spLocks noGrp="1"/>
          </p:cNvSpPr>
          <p:nvPr>
            <p:ph type="body" idx="1"/>
          </p:nvPr>
        </p:nvSpPr>
        <p:spPr/>
        <p:txBody>
          <a:bodyPr>
            <a:noAutofit/>
          </a:bodyPr>
          <a:lstStyle/>
          <a:p>
            <a:pPr lvl="0"/>
            <a:r>
              <a:rPr lang="en-US" sz="3400" dirty="0"/>
              <a:t>To learn how God moved from man's problem of sin to His solution of Jesus on the cross</a:t>
            </a:r>
          </a:p>
          <a:p>
            <a:pPr lvl="0"/>
            <a:r>
              <a:rPr lang="en-US" sz="3400" dirty="0"/>
              <a:t>To understand how everything in the scriptures relates to, and points to, Jesus and the cross</a:t>
            </a:r>
          </a:p>
          <a:p>
            <a:pPr lvl="0"/>
            <a:r>
              <a:rPr lang="en-US" sz="3400" dirty="0"/>
              <a:t>To understand how everything in the Bible reveals God to mankind - who He is and what He is like</a:t>
            </a:r>
          </a:p>
          <a:p>
            <a:pPr lvl="0"/>
            <a:r>
              <a:rPr lang="en-US" sz="3400" dirty="0"/>
              <a:t>Get a better understanding of how we got here tonight on the orange carpet</a:t>
            </a:r>
          </a:p>
        </p:txBody>
      </p:sp>
      <p:sp>
        <p:nvSpPr>
          <p:cNvPr id="4" name="Slide Number Placeholder 3"/>
          <p:cNvSpPr>
            <a:spLocks noGrp="1"/>
          </p:cNvSpPr>
          <p:nvPr>
            <p:ph type="sldNum" sz="quarter" idx="12"/>
          </p:nvPr>
        </p:nvSpPr>
        <p:spPr/>
        <p:txBody>
          <a:bodyPr/>
          <a:lstStyle/>
          <a:p>
            <a:r>
              <a:rPr lang="en-US"/>
              <a:t>Slide </a:t>
            </a:r>
            <a:fld id="{CE57D7C9-B780-4B7A-B3F9-246E932CF41F}" type="slidenum">
              <a:rPr lang="en-US" smtClean="0"/>
              <a:pPr/>
              <a:t>3</a:t>
            </a:fld>
            <a:endParaRPr lang="en-US" dirty="0"/>
          </a:p>
        </p:txBody>
      </p:sp>
    </p:spTree>
    <p:extLst>
      <p:ext uri="{BB962C8B-B14F-4D97-AF65-F5344CB8AC3E}">
        <p14:creationId xmlns:p14="http://schemas.microsoft.com/office/powerpoint/2010/main" val="56314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Sons of Jacob</a:t>
            </a:r>
          </a:p>
        </p:txBody>
      </p:sp>
      <p:sp>
        <p:nvSpPr>
          <p:cNvPr id="3" name="Text Placeholder 2"/>
          <p:cNvSpPr>
            <a:spLocks noGrp="1"/>
          </p:cNvSpPr>
          <p:nvPr>
            <p:ph type="body" idx="1"/>
          </p:nvPr>
        </p:nvSpPr>
        <p:spPr>
          <a:xfrm>
            <a:off x="195943" y="1175656"/>
            <a:ext cx="8712926" cy="5682343"/>
          </a:xfrm>
        </p:spPr>
        <p:txBody>
          <a:bodyPr>
            <a:noAutofit/>
          </a:bodyPr>
          <a:lstStyle/>
          <a:p>
            <a:r>
              <a:rPr lang="en-US" sz="3900" dirty="0"/>
              <a:t>Genesis 29</a:t>
            </a:r>
          </a:p>
          <a:p>
            <a:pPr lvl="1"/>
            <a:r>
              <a:rPr lang="en-US" sz="3600" dirty="0"/>
              <a:t>Through some deceitful behavior by Jacob’s uncle, Laban, Jacob ends up marrying both of his daughters, Leah and Rachel</a:t>
            </a:r>
          </a:p>
          <a:p>
            <a:pPr lvl="1"/>
            <a:r>
              <a:rPr lang="en-US" sz="3600" dirty="0"/>
              <a:t>Leah immediately begins bearing children, as the Lord made her fruitful due to the fact that she was unloved</a:t>
            </a:r>
          </a:p>
          <a:p>
            <a:pPr lvl="1"/>
            <a:r>
              <a:rPr lang="en-US" sz="3600" dirty="0"/>
              <a:t>From Leah is born Reuben, Simeon, Levi, and Judah</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30</a:t>
            </a:fld>
            <a:endParaRPr lang="en-US" dirty="0"/>
          </a:p>
        </p:txBody>
      </p:sp>
    </p:spTree>
    <p:extLst>
      <p:ext uri="{BB962C8B-B14F-4D97-AF65-F5344CB8AC3E}">
        <p14:creationId xmlns:p14="http://schemas.microsoft.com/office/powerpoint/2010/main" val="1535483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Sons of Jacob</a:t>
            </a:r>
          </a:p>
        </p:txBody>
      </p:sp>
      <p:sp>
        <p:nvSpPr>
          <p:cNvPr id="3" name="Text Placeholder 2"/>
          <p:cNvSpPr>
            <a:spLocks noGrp="1"/>
          </p:cNvSpPr>
          <p:nvPr>
            <p:ph type="body" idx="1"/>
          </p:nvPr>
        </p:nvSpPr>
        <p:spPr>
          <a:xfrm>
            <a:off x="195943" y="1175656"/>
            <a:ext cx="8712926" cy="5682343"/>
          </a:xfrm>
        </p:spPr>
        <p:txBody>
          <a:bodyPr>
            <a:noAutofit/>
          </a:bodyPr>
          <a:lstStyle/>
          <a:p>
            <a:r>
              <a:rPr lang="en-US" sz="3900" dirty="0"/>
              <a:t>Genesis 30</a:t>
            </a:r>
          </a:p>
          <a:p>
            <a:pPr lvl="1"/>
            <a:r>
              <a:rPr lang="en-US" sz="3600" dirty="0"/>
              <a:t>Rachel was barren, and this caused tension between she and Jacob as she had become jealous of her sister Leah</a:t>
            </a:r>
          </a:p>
          <a:p>
            <a:pPr lvl="1"/>
            <a:r>
              <a:rPr lang="en-US" sz="3600" dirty="0"/>
              <a:t>As a result, Rachel gave her handmaiden, Bilhah, to Jacob to bear children.</a:t>
            </a:r>
          </a:p>
          <a:p>
            <a:pPr lvl="1"/>
            <a:r>
              <a:rPr lang="en-US" sz="3600" dirty="0"/>
              <a:t>From Bilhah came Dan and Naphtali</a:t>
            </a:r>
          </a:p>
          <a:p>
            <a:pPr lvl="1"/>
            <a:r>
              <a:rPr lang="en-US" sz="3600" dirty="0"/>
              <a:t>Leah then became unable to conceive, so she gave Jacob her handmaiden </a:t>
            </a:r>
            <a:r>
              <a:rPr lang="en-US" sz="3600" dirty="0" err="1"/>
              <a:t>Zilpah</a:t>
            </a:r>
            <a:r>
              <a:rPr lang="en-US" sz="3600" dirty="0"/>
              <a:t> who had Gad and Asher</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31</a:t>
            </a:fld>
            <a:endParaRPr lang="en-US" dirty="0"/>
          </a:p>
        </p:txBody>
      </p:sp>
    </p:spTree>
    <p:extLst>
      <p:ext uri="{BB962C8B-B14F-4D97-AF65-F5344CB8AC3E}">
        <p14:creationId xmlns:p14="http://schemas.microsoft.com/office/powerpoint/2010/main" val="64977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Sons of Jacob</a:t>
            </a:r>
          </a:p>
        </p:txBody>
      </p:sp>
      <p:sp>
        <p:nvSpPr>
          <p:cNvPr id="3" name="Text Placeholder 2"/>
          <p:cNvSpPr>
            <a:spLocks noGrp="1"/>
          </p:cNvSpPr>
          <p:nvPr>
            <p:ph type="body" idx="1"/>
          </p:nvPr>
        </p:nvSpPr>
        <p:spPr>
          <a:xfrm>
            <a:off x="195943" y="1175656"/>
            <a:ext cx="8712926" cy="5682343"/>
          </a:xfrm>
        </p:spPr>
        <p:txBody>
          <a:bodyPr>
            <a:noAutofit/>
          </a:bodyPr>
          <a:lstStyle/>
          <a:p>
            <a:r>
              <a:rPr lang="en-US" sz="3600" dirty="0"/>
              <a:t>Genesis 30</a:t>
            </a:r>
          </a:p>
          <a:p>
            <a:pPr lvl="1"/>
            <a:r>
              <a:rPr lang="en-US" sz="3600" dirty="0"/>
              <a:t>In exchange for mandrakes, Rachel agrees to let Leah have Jacob for the night. Subsequently, she conceives and has Issachar</a:t>
            </a:r>
          </a:p>
          <a:p>
            <a:pPr lvl="1"/>
            <a:r>
              <a:rPr lang="en-US" sz="3600" dirty="0"/>
              <a:t>She later conceives again and has Zebulun, and a daughter named Dinah</a:t>
            </a:r>
          </a:p>
          <a:p>
            <a:pPr lvl="1"/>
            <a:r>
              <a:rPr lang="en-US" sz="3600" dirty="0"/>
              <a:t>God also opened Rachel’s womb and she conceived, giving birth to Joseph.</a:t>
            </a:r>
          </a:p>
          <a:p>
            <a:pPr lvl="1"/>
            <a:r>
              <a:rPr lang="en-US" sz="3600" dirty="0"/>
              <a:t>In chapter 35, she dies giving birth to Benjamin</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32</a:t>
            </a:fld>
            <a:endParaRPr lang="en-US" dirty="0"/>
          </a:p>
        </p:txBody>
      </p:sp>
    </p:spTree>
    <p:extLst>
      <p:ext uri="{BB962C8B-B14F-4D97-AF65-F5344CB8AC3E}">
        <p14:creationId xmlns:p14="http://schemas.microsoft.com/office/powerpoint/2010/main" val="74507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Sons of Jacob</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33</a:t>
            </a:fld>
            <a:endParaRPr lang="en-US" dirty="0"/>
          </a:p>
        </p:txBody>
      </p:sp>
      <p:sp>
        <p:nvSpPr>
          <p:cNvPr id="4" name="Text Placeholder 3"/>
          <p:cNvSpPr>
            <a:spLocks noGrp="1"/>
          </p:cNvSpPr>
          <p:nvPr>
            <p:ph type="body" idx="1"/>
          </p:nvPr>
        </p:nvSpPr>
        <p:spPr/>
        <p:txBody>
          <a:bodyPr/>
          <a:lstStyle/>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48629822"/>
              </p:ext>
            </p:extLst>
          </p:nvPr>
        </p:nvGraphicFramePr>
        <p:xfrm>
          <a:off x="357810" y="1563756"/>
          <a:ext cx="8428380" cy="4480560"/>
        </p:xfrm>
        <a:graphic>
          <a:graphicData uri="http://schemas.openxmlformats.org/drawingml/2006/table">
            <a:tbl>
              <a:tblPr firstRow="1" bandRow="1">
                <a:tableStyleId>{3C2FFA5D-87B4-456A-9821-1D502468CF0F}</a:tableStyleId>
              </a:tblPr>
              <a:tblGrid>
                <a:gridCol w="2107095">
                  <a:extLst>
                    <a:ext uri="{9D8B030D-6E8A-4147-A177-3AD203B41FA5}">
                      <a16:colId xmlns:a16="http://schemas.microsoft.com/office/drawing/2014/main" val="898117379"/>
                    </a:ext>
                  </a:extLst>
                </a:gridCol>
                <a:gridCol w="2107095">
                  <a:extLst>
                    <a:ext uri="{9D8B030D-6E8A-4147-A177-3AD203B41FA5}">
                      <a16:colId xmlns:a16="http://schemas.microsoft.com/office/drawing/2014/main" val="2313302941"/>
                    </a:ext>
                  </a:extLst>
                </a:gridCol>
                <a:gridCol w="2107095">
                  <a:extLst>
                    <a:ext uri="{9D8B030D-6E8A-4147-A177-3AD203B41FA5}">
                      <a16:colId xmlns:a16="http://schemas.microsoft.com/office/drawing/2014/main" val="472426045"/>
                    </a:ext>
                  </a:extLst>
                </a:gridCol>
                <a:gridCol w="2107095">
                  <a:extLst>
                    <a:ext uri="{9D8B030D-6E8A-4147-A177-3AD203B41FA5}">
                      <a16:colId xmlns:a16="http://schemas.microsoft.com/office/drawing/2014/main" val="2554351245"/>
                    </a:ext>
                  </a:extLst>
                </a:gridCol>
              </a:tblGrid>
              <a:tr h="422431">
                <a:tc>
                  <a:txBody>
                    <a:bodyPr/>
                    <a:lstStyle/>
                    <a:p>
                      <a:pPr algn="ctr"/>
                      <a:r>
                        <a:rPr lang="en-US" sz="3600" dirty="0"/>
                        <a:t>Leah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err="1"/>
                        <a:t>Zilpah</a:t>
                      </a:r>
                      <a:endParaRPr 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Rachel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Bilhah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2683384"/>
                  </a:ext>
                </a:extLst>
              </a:tr>
              <a:tr h="422431">
                <a:tc>
                  <a:txBody>
                    <a:bodyPr/>
                    <a:lstStyle/>
                    <a:p>
                      <a:pPr algn="ctr"/>
                      <a:r>
                        <a:rPr lang="en-US" sz="3600" dirty="0"/>
                        <a:t>Reuben</a:t>
                      </a:r>
                    </a:p>
                  </a:txBody>
                  <a:tcPr>
                    <a:lnT w="12700" cap="flat" cmpd="sng" algn="ctr">
                      <a:solidFill>
                        <a:schemeClr val="tx1"/>
                      </a:solidFill>
                      <a:prstDash val="solid"/>
                      <a:round/>
                      <a:headEnd type="none" w="med" len="med"/>
                      <a:tailEnd type="none" w="med" len="med"/>
                    </a:lnT>
                  </a:tcPr>
                </a:tc>
                <a:tc>
                  <a:txBody>
                    <a:bodyPr/>
                    <a:lstStyle/>
                    <a:p>
                      <a:pPr algn="ctr"/>
                      <a:r>
                        <a:rPr lang="en-US" sz="3600" dirty="0"/>
                        <a:t>Gad</a:t>
                      </a:r>
                    </a:p>
                  </a:txBody>
                  <a:tcPr>
                    <a:lnT w="12700" cap="flat" cmpd="sng" algn="ctr">
                      <a:solidFill>
                        <a:schemeClr val="tx1"/>
                      </a:solidFill>
                      <a:prstDash val="solid"/>
                      <a:round/>
                      <a:headEnd type="none" w="med" len="med"/>
                      <a:tailEnd type="none" w="med" len="med"/>
                    </a:lnT>
                  </a:tcPr>
                </a:tc>
                <a:tc>
                  <a:txBody>
                    <a:bodyPr/>
                    <a:lstStyle/>
                    <a:p>
                      <a:pPr algn="ctr"/>
                      <a:r>
                        <a:rPr lang="en-US" sz="3600" dirty="0"/>
                        <a:t>Joseph</a:t>
                      </a:r>
                    </a:p>
                  </a:txBody>
                  <a:tcPr>
                    <a:lnT w="12700" cap="flat" cmpd="sng" algn="ctr">
                      <a:solidFill>
                        <a:schemeClr val="tx1"/>
                      </a:solidFill>
                      <a:prstDash val="solid"/>
                      <a:round/>
                      <a:headEnd type="none" w="med" len="med"/>
                      <a:tailEnd type="none" w="med" len="med"/>
                    </a:lnT>
                  </a:tcPr>
                </a:tc>
                <a:tc>
                  <a:txBody>
                    <a:bodyPr/>
                    <a:lstStyle/>
                    <a:p>
                      <a:pPr algn="ctr"/>
                      <a:r>
                        <a:rPr lang="en-US" sz="3600" dirty="0"/>
                        <a:t>Dan</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8698819"/>
                  </a:ext>
                </a:extLst>
              </a:tr>
              <a:tr h="422431">
                <a:tc>
                  <a:txBody>
                    <a:bodyPr/>
                    <a:lstStyle/>
                    <a:p>
                      <a:pPr algn="ctr"/>
                      <a:r>
                        <a:rPr lang="en-US" sz="3600" dirty="0"/>
                        <a:t>Simeon</a:t>
                      </a:r>
                    </a:p>
                  </a:txBody>
                  <a:tcPr/>
                </a:tc>
                <a:tc>
                  <a:txBody>
                    <a:bodyPr/>
                    <a:lstStyle/>
                    <a:p>
                      <a:pPr algn="ctr"/>
                      <a:r>
                        <a:rPr lang="en-US" sz="3600" dirty="0"/>
                        <a:t>Asher</a:t>
                      </a:r>
                    </a:p>
                  </a:txBody>
                  <a:tcPr/>
                </a:tc>
                <a:tc>
                  <a:txBody>
                    <a:bodyPr/>
                    <a:lstStyle/>
                    <a:p>
                      <a:pPr algn="ctr"/>
                      <a:r>
                        <a:rPr lang="en-US" sz="3600" dirty="0"/>
                        <a:t>Benjamin</a:t>
                      </a:r>
                    </a:p>
                  </a:txBody>
                  <a:tcPr/>
                </a:tc>
                <a:tc>
                  <a:txBody>
                    <a:bodyPr/>
                    <a:lstStyle/>
                    <a:p>
                      <a:pPr algn="ctr"/>
                      <a:r>
                        <a:rPr lang="en-US" sz="3600" dirty="0"/>
                        <a:t>Naphtali</a:t>
                      </a:r>
                    </a:p>
                  </a:txBody>
                  <a:tcPr/>
                </a:tc>
                <a:extLst>
                  <a:ext uri="{0D108BD9-81ED-4DB2-BD59-A6C34878D82A}">
                    <a16:rowId xmlns:a16="http://schemas.microsoft.com/office/drawing/2014/main" val="745108256"/>
                  </a:ext>
                </a:extLst>
              </a:tr>
              <a:tr h="422431">
                <a:tc>
                  <a:txBody>
                    <a:bodyPr/>
                    <a:lstStyle/>
                    <a:p>
                      <a:pPr algn="ctr"/>
                      <a:r>
                        <a:rPr lang="en-US" sz="3600" dirty="0"/>
                        <a:t>Levi</a:t>
                      </a:r>
                    </a:p>
                  </a:txBody>
                  <a:tcPr/>
                </a:tc>
                <a:tc>
                  <a:txBody>
                    <a:bodyPr/>
                    <a:lstStyle/>
                    <a:p>
                      <a:pPr algn="ctr"/>
                      <a:endParaRPr lang="en-US" sz="3600" dirty="0"/>
                    </a:p>
                  </a:txBody>
                  <a:tcPr/>
                </a:tc>
                <a:tc>
                  <a:txBody>
                    <a:bodyPr/>
                    <a:lstStyle/>
                    <a:p>
                      <a:pPr algn="ctr"/>
                      <a:endParaRPr lang="en-US" sz="3600" dirty="0"/>
                    </a:p>
                  </a:txBody>
                  <a:tcPr/>
                </a:tc>
                <a:tc>
                  <a:txBody>
                    <a:bodyPr/>
                    <a:lstStyle/>
                    <a:p>
                      <a:pPr algn="ctr"/>
                      <a:endParaRPr lang="en-US" sz="3600" dirty="0"/>
                    </a:p>
                  </a:txBody>
                  <a:tcPr/>
                </a:tc>
                <a:extLst>
                  <a:ext uri="{0D108BD9-81ED-4DB2-BD59-A6C34878D82A}">
                    <a16:rowId xmlns:a16="http://schemas.microsoft.com/office/drawing/2014/main" val="2787616538"/>
                  </a:ext>
                </a:extLst>
              </a:tr>
              <a:tr h="422431">
                <a:tc>
                  <a:txBody>
                    <a:bodyPr/>
                    <a:lstStyle/>
                    <a:p>
                      <a:pPr algn="ctr"/>
                      <a:r>
                        <a:rPr lang="en-US" sz="3600" dirty="0"/>
                        <a:t>Judah</a:t>
                      </a:r>
                    </a:p>
                  </a:txBody>
                  <a:tcPr/>
                </a:tc>
                <a:tc>
                  <a:txBody>
                    <a:bodyPr/>
                    <a:lstStyle/>
                    <a:p>
                      <a:pPr algn="ctr"/>
                      <a:endParaRPr lang="en-US" sz="3600" dirty="0"/>
                    </a:p>
                  </a:txBody>
                  <a:tcPr/>
                </a:tc>
                <a:tc>
                  <a:txBody>
                    <a:bodyPr/>
                    <a:lstStyle/>
                    <a:p>
                      <a:pPr algn="ctr"/>
                      <a:endParaRPr lang="en-US" sz="3600" dirty="0"/>
                    </a:p>
                  </a:txBody>
                  <a:tcPr/>
                </a:tc>
                <a:tc>
                  <a:txBody>
                    <a:bodyPr/>
                    <a:lstStyle/>
                    <a:p>
                      <a:pPr algn="ctr"/>
                      <a:endParaRPr lang="en-US" sz="3600" dirty="0"/>
                    </a:p>
                  </a:txBody>
                  <a:tcPr/>
                </a:tc>
                <a:extLst>
                  <a:ext uri="{0D108BD9-81ED-4DB2-BD59-A6C34878D82A}">
                    <a16:rowId xmlns:a16="http://schemas.microsoft.com/office/drawing/2014/main" val="338566254"/>
                  </a:ext>
                </a:extLst>
              </a:tr>
              <a:tr h="422431">
                <a:tc>
                  <a:txBody>
                    <a:bodyPr/>
                    <a:lstStyle/>
                    <a:p>
                      <a:pPr algn="ctr"/>
                      <a:r>
                        <a:rPr lang="en-US" sz="3600" dirty="0"/>
                        <a:t>Issachar</a:t>
                      </a:r>
                    </a:p>
                  </a:txBody>
                  <a:tcPr/>
                </a:tc>
                <a:tc>
                  <a:txBody>
                    <a:bodyPr/>
                    <a:lstStyle/>
                    <a:p>
                      <a:pPr algn="ctr"/>
                      <a:endParaRPr lang="en-US" sz="3600" dirty="0"/>
                    </a:p>
                  </a:txBody>
                  <a:tcPr/>
                </a:tc>
                <a:tc>
                  <a:txBody>
                    <a:bodyPr/>
                    <a:lstStyle/>
                    <a:p>
                      <a:pPr algn="ctr"/>
                      <a:endParaRPr lang="en-US" sz="3600" dirty="0"/>
                    </a:p>
                  </a:txBody>
                  <a:tcPr/>
                </a:tc>
                <a:tc>
                  <a:txBody>
                    <a:bodyPr/>
                    <a:lstStyle/>
                    <a:p>
                      <a:pPr algn="ctr"/>
                      <a:endParaRPr lang="en-US" sz="3600" dirty="0"/>
                    </a:p>
                  </a:txBody>
                  <a:tcPr/>
                </a:tc>
                <a:extLst>
                  <a:ext uri="{0D108BD9-81ED-4DB2-BD59-A6C34878D82A}">
                    <a16:rowId xmlns:a16="http://schemas.microsoft.com/office/drawing/2014/main" val="2938504036"/>
                  </a:ext>
                </a:extLst>
              </a:tr>
              <a:tr h="422431">
                <a:tc>
                  <a:txBody>
                    <a:bodyPr/>
                    <a:lstStyle/>
                    <a:p>
                      <a:pPr algn="ctr"/>
                      <a:r>
                        <a:rPr lang="en-US" sz="3600" dirty="0"/>
                        <a:t>Zebulun</a:t>
                      </a:r>
                    </a:p>
                  </a:txBody>
                  <a:tcPr/>
                </a:tc>
                <a:tc>
                  <a:txBody>
                    <a:bodyPr/>
                    <a:lstStyle/>
                    <a:p>
                      <a:pPr algn="ctr"/>
                      <a:endParaRPr lang="en-US" sz="3600" dirty="0"/>
                    </a:p>
                  </a:txBody>
                  <a:tcPr/>
                </a:tc>
                <a:tc>
                  <a:txBody>
                    <a:bodyPr/>
                    <a:lstStyle/>
                    <a:p>
                      <a:pPr algn="ctr"/>
                      <a:endParaRPr lang="en-US" sz="3600" dirty="0"/>
                    </a:p>
                  </a:txBody>
                  <a:tcPr/>
                </a:tc>
                <a:tc>
                  <a:txBody>
                    <a:bodyPr/>
                    <a:lstStyle/>
                    <a:p>
                      <a:pPr algn="ctr"/>
                      <a:endParaRPr lang="en-US" sz="3600" dirty="0"/>
                    </a:p>
                  </a:txBody>
                  <a:tcPr/>
                </a:tc>
                <a:extLst>
                  <a:ext uri="{0D108BD9-81ED-4DB2-BD59-A6C34878D82A}">
                    <a16:rowId xmlns:a16="http://schemas.microsoft.com/office/drawing/2014/main" val="3339471262"/>
                  </a:ext>
                </a:extLst>
              </a:tr>
            </a:tbl>
          </a:graphicData>
        </a:graphic>
      </p:graphicFrame>
    </p:spTree>
    <p:extLst>
      <p:ext uri="{BB962C8B-B14F-4D97-AF65-F5344CB8AC3E}">
        <p14:creationId xmlns:p14="http://schemas.microsoft.com/office/powerpoint/2010/main" val="18111659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92087"/>
            <a:ext cx="9144000" cy="4062651"/>
          </a:xfrm>
          <a:prstGeom prst="rect">
            <a:avLst/>
          </a:prstGeom>
          <a:noFill/>
        </p:spPr>
        <p:txBody>
          <a:bodyPr wrap="square" rtlCol="0">
            <a:spAutoFit/>
          </a:bodyPr>
          <a:lstStyle/>
          <a:p>
            <a:pPr algn="ctr"/>
            <a:r>
              <a:rPr lang="en-US" sz="9600" dirty="0">
                <a:solidFill>
                  <a:srgbClr val="FFFF00"/>
                </a:solidFill>
              </a:rPr>
              <a:t>Teacher Needed</a:t>
            </a:r>
          </a:p>
          <a:p>
            <a:pPr algn="ctr"/>
            <a:r>
              <a:rPr lang="en-US" sz="9600" dirty="0">
                <a:solidFill>
                  <a:srgbClr val="FFFF00"/>
                </a:solidFill>
              </a:rPr>
              <a:t>June 15</a:t>
            </a:r>
          </a:p>
          <a:p>
            <a:pPr algn="ctr"/>
            <a:r>
              <a:rPr lang="en-US" sz="6600" dirty="0">
                <a:solidFill>
                  <a:srgbClr val="FFFF00"/>
                </a:solidFill>
              </a:rPr>
              <a:t>(2 Wednesdays from now)</a:t>
            </a:r>
          </a:p>
        </p:txBody>
      </p:sp>
    </p:spTree>
    <p:extLst>
      <p:ext uri="{BB962C8B-B14F-4D97-AF65-F5344CB8AC3E}">
        <p14:creationId xmlns:p14="http://schemas.microsoft.com/office/powerpoint/2010/main" val="113556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Coming Up</a:t>
            </a:r>
            <a:endParaRPr lang="en-US" dirty="0"/>
          </a:p>
        </p:txBody>
      </p:sp>
      <p:sp>
        <p:nvSpPr>
          <p:cNvPr id="3" name="Text Placeholder 2"/>
          <p:cNvSpPr>
            <a:spLocks noGrp="1"/>
          </p:cNvSpPr>
          <p:nvPr>
            <p:ph type="body" idx="1"/>
          </p:nvPr>
        </p:nvSpPr>
        <p:spPr/>
        <p:txBody>
          <a:bodyPr>
            <a:normAutofit/>
          </a:bodyPr>
          <a:lstStyle/>
          <a:p>
            <a:pPr lvl="0"/>
            <a:r>
              <a:rPr lang="en-US" sz="4800" dirty="0"/>
              <a:t>Redemption continues on through Jacob and his sons</a:t>
            </a:r>
          </a:p>
          <a:p>
            <a:pPr lvl="0"/>
            <a:r>
              <a:rPr lang="en-US" sz="4800" dirty="0"/>
              <a:t>Redemption secured through Joseph</a:t>
            </a:r>
            <a:endParaRPr lang="en-US" sz="4500" dirty="0"/>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35</a:t>
            </a:fld>
            <a:endParaRPr lang="en-US" dirty="0"/>
          </a:p>
        </p:txBody>
      </p:sp>
    </p:spTree>
    <p:extLst>
      <p:ext uri="{BB962C8B-B14F-4D97-AF65-F5344CB8AC3E}">
        <p14:creationId xmlns:p14="http://schemas.microsoft.com/office/powerpoint/2010/main" val="382528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concepts of our study</a:t>
            </a:r>
          </a:p>
        </p:txBody>
      </p:sp>
      <p:sp>
        <p:nvSpPr>
          <p:cNvPr id="3" name="Text Placeholder 2"/>
          <p:cNvSpPr>
            <a:spLocks noGrp="1"/>
          </p:cNvSpPr>
          <p:nvPr>
            <p:ph type="body" idx="1"/>
          </p:nvPr>
        </p:nvSpPr>
        <p:spPr>
          <a:xfrm>
            <a:off x="195943" y="1175656"/>
            <a:ext cx="8712926" cy="5545819"/>
          </a:xfrm>
        </p:spPr>
        <p:txBody>
          <a:bodyPr>
            <a:noAutofit/>
          </a:bodyPr>
          <a:lstStyle/>
          <a:p>
            <a:pPr lvl="0"/>
            <a:r>
              <a:rPr lang="en-US" sz="3600" dirty="0"/>
              <a:t>"Scheme of Redemption" - The plan of God, established before creation, to redeem mankind from sin</a:t>
            </a:r>
          </a:p>
          <a:p>
            <a:pPr lvl="0"/>
            <a:r>
              <a:rPr lang="en-US" sz="3600" dirty="0"/>
              <a:t>View the Bible as a novel, with 66 different chapters</a:t>
            </a:r>
          </a:p>
          <a:p>
            <a:pPr lvl="0"/>
            <a:r>
              <a:rPr lang="en-US" sz="3600" dirty="0"/>
              <a:t>The real division taking place at Genesis 3:6 rather than between Malachi and Matthew</a:t>
            </a:r>
          </a:p>
          <a:p>
            <a:pPr lvl="1"/>
            <a:r>
              <a:rPr lang="en-US" sz="3600" dirty="0"/>
              <a:t>This division covers two drastically different worlds: The world prior to sin and the world after sin</a:t>
            </a:r>
          </a:p>
        </p:txBody>
      </p:sp>
      <p:sp>
        <p:nvSpPr>
          <p:cNvPr id="4" name="Slide Number Placeholder 3"/>
          <p:cNvSpPr>
            <a:spLocks noGrp="1"/>
          </p:cNvSpPr>
          <p:nvPr>
            <p:ph type="sldNum" sz="quarter" idx="12"/>
          </p:nvPr>
        </p:nvSpPr>
        <p:spPr/>
        <p:txBody>
          <a:bodyPr/>
          <a:lstStyle/>
          <a:p>
            <a:r>
              <a:rPr lang="en-US"/>
              <a:t>Slide </a:t>
            </a:r>
            <a:fld id="{CE57D7C9-B780-4B7A-B3F9-246E932CF41F}" type="slidenum">
              <a:rPr lang="en-US" smtClean="0"/>
              <a:pPr/>
              <a:t>4</a:t>
            </a:fld>
            <a:endParaRPr lang="en-US" dirty="0"/>
          </a:p>
        </p:txBody>
      </p:sp>
    </p:spTree>
    <p:extLst>
      <p:ext uri="{BB962C8B-B14F-4D97-AF65-F5344CB8AC3E}">
        <p14:creationId xmlns:p14="http://schemas.microsoft.com/office/powerpoint/2010/main" val="185002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concepts of our study</a:t>
            </a:r>
          </a:p>
        </p:txBody>
      </p:sp>
      <p:sp>
        <p:nvSpPr>
          <p:cNvPr id="3" name="Text Placeholder 2"/>
          <p:cNvSpPr>
            <a:spLocks noGrp="1"/>
          </p:cNvSpPr>
          <p:nvPr>
            <p:ph type="body" idx="1"/>
          </p:nvPr>
        </p:nvSpPr>
        <p:spPr/>
        <p:txBody>
          <a:bodyPr>
            <a:noAutofit/>
          </a:bodyPr>
          <a:lstStyle/>
          <a:p>
            <a:pPr lvl="0"/>
            <a:r>
              <a:rPr lang="en-US" sz="4400" dirty="0"/>
              <a:t>Genesis 1-2: God and perfection, man and innocence</a:t>
            </a:r>
          </a:p>
          <a:p>
            <a:pPr lvl="0"/>
            <a:r>
              <a:rPr lang="en-US" sz="4400" dirty="0"/>
              <a:t>Genesis 3-12 – The Background of Redemption</a:t>
            </a:r>
          </a:p>
          <a:p>
            <a:pPr lvl="0"/>
            <a:r>
              <a:rPr lang="en-US" sz="4400" u="sng" dirty="0"/>
              <a:t>Genesis 12-50 – Redemption through Abraham, Isaac, Jacob, and Joseph</a:t>
            </a:r>
          </a:p>
        </p:txBody>
      </p:sp>
      <p:sp>
        <p:nvSpPr>
          <p:cNvPr id="4" name="Slide Number Placeholder 3"/>
          <p:cNvSpPr>
            <a:spLocks noGrp="1"/>
          </p:cNvSpPr>
          <p:nvPr>
            <p:ph type="sldNum" sz="quarter" idx="12"/>
          </p:nvPr>
        </p:nvSpPr>
        <p:spPr/>
        <p:txBody>
          <a:bodyPr/>
          <a:lstStyle/>
          <a:p>
            <a:r>
              <a:rPr lang="en-US"/>
              <a:t>Slide </a:t>
            </a:r>
            <a:fld id="{CE57D7C9-B780-4B7A-B3F9-246E932CF41F}" type="slidenum">
              <a:rPr lang="en-US" smtClean="0"/>
              <a:pPr/>
              <a:t>5</a:t>
            </a:fld>
            <a:endParaRPr lang="en-US" dirty="0"/>
          </a:p>
        </p:txBody>
      </p:sp>
    </p:spTree>
    <p:extLst>
      <p:ext uri="{BB962C8B-B14F-4D97-AF65-F5344CB8AC3E}">
        <p14:creationId xmlns:p14="http://schemas.microsoft.com/office/powerpoint/2010/main" val="224967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Text Placeholder 2"/>
          <p:cNvSpPr>
            <a:spLocks noGrp="1"/>
          </p:cNvSpPr>
          <p:nvPr>
            <p:ph type="body" idx="1"/>
          </p:nvPr>
        </p:nvSpPr>
        <p:spPr>
          <a:xfrm>
            <a:off x="195943" y="1175656"/>
            <a:ext cx="8712926" cy="5682343"/>
          </a:xfrm>
        </p:spPr>
        <p:txBody>
          <a:bodyPr>
            <a:noAutofit/>
          </a:bodyPr>
          <a:lstStyle/>
          <a:p>
            <a:r>
              <a:rPr lang="en-US" sz="3800" dirty="0"/>
              <a:t>God makes three main promises to Abraham</a:t>
            </a:r>
          </a:p>
          <a:p>
            <a:pPr lvl="1"/>
            <a:r>
              <a:rPr lang="en-US" sz="3800" dirty="0"/>
              <a:t>A great nation would come forth from Abraham (Genesis 12:2, 13:16, &amp; 15:5)</a:t>
            </a:r>
          </a:p>
          <a:p>
            <a:pPr lvl="1"/>
            <a:r>
              <a:rPr lang="en-US" sz="3800" dirty="0"/>
              <a:t>His descendants would receive the land of Canaan as an inheritance (Genesis 12:7, 13:15 &amp; 17)</a:t>
            </a:r>
          </a:p>
          <a:p>
            <a:pPr lvl="1"/>
            <a:r>
              <a:rPr lang="en-US" sz="3800" dirty="0"/>
              <a:t>Through Abraham, all the families/nations of the earth would be blessed (Genesis 12:3)</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6</a:t>
            </a:fld>
            <a:endParaRPr lang="en-US" dirty="0"/>
          </a:p>
        </p:txBody>
      </p:sp>
    </p:spTree>
    <p:extLst>
      <p:ext uri="{BB962C8B-B14F-4D97-AF65-F5344CB8AC3E}">
        <p14:creationId xmlns:p14="http://schemas.microsoft.com/office/powerpoint/2010/main" val="301936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Text Placeholder 2"/>
          <p:cNvSpPr>
            <a:spLocks noGrp="1"/>
          </p:cNvSpPr>
          <p:nvPr>
            <p:ph type="body" idx="1"/>
          </p:nvPr>
        </p:nvSpPr>
        <p:spPr>
          <a:xfrm>
            <a:off x="195943" y="1175656"/>
            <a:ext cx="8712926" cy="5682343"/>
          </a:xfrm>
        </p:spPr>
        <p:txBody>
          <a:bodyPr>
            <a:noAutofit/>
          </a:bodyPr>
          <a:lstStyle/>
          <a:p>
            <a:r>
              <a:rPr lang="en-US" sz="4000" dirty="0"/>
              <a:t>God promises Abraham an heir/child</a:t>
            </a:r>
          </a:p>
          <a:p>
            <a:r>
              <a:rPr lang="en-US" sz="4000" dirty="0"/>
              <a:t>Isaac is born</a:t>
            </a:r>
          </a:p>
          <a:p>
            <a:r>
              <a:rPr lang="en-US" sz="4000" dirty="0"/>
              <a:t>God tells Abraham to sacrifice Isaac. Abraham does so without question, and we see Abraham’s faith growing.</a:t>
            </a:r>
          </a:p>
          <a:p>
            <a:r>
              <a:rPr lang="en-US" sz="4000" dirty="0"/>
              <a:t>God stops the hand of Abraham and reiterates the 3 promises</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7</a:t>
            </a:fld>
            <a:endParaRPr lang="en-US" dirty="0"/>
          </a:p>
        </p:txBody>
      </p:sp>
    </p:spTree>
    <p:extLst>
      <p:ext uri="{BB962C8B-B14F-4D97-AF65-F5344CB8AC3E}">
        <p14:creationId xmlns:p14="http://schemas.microsoft.com/office/powerpoint/2010/main" val="423458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Text Placeholder 2"/>
          <p:cNvSpPr>
            <a:spLocks noGrp="1"/>
          </p:cNvSpPr>
          <p:nvPr>
            <p:ph type="body" idx="1"/>
          </p:nvPr>
        </p:nvSpPr>
        <p:spPr>
          <a:xfrm>
            <a:off x="195943" y="1175656"/>
            <a:ext cx="8712926" cy="5682343"/>
          </a:xfrm>
        </p:spPr>
        <p:txBody>
          <a:bodyPr>
            <a:noAutofit/>
          </a:bodyPr>
          <a:lstStyle/>
          <a:p>
            <a:r>
              <a:rPr lang="en-US" sz="4000" dirty="0"/>
              <a:t>God stopped Abraham’s hand, but not His own against His own Son.</a:t>
            </a:r>
          </a:p>
          <a:p>
            <a:r>
              <a:rPr lang="en-US" sz="4000" dirty="0"/>
              <a:t>Gen 22:7-8 - Isaac asked “Behold, the fire and the wood, but where is the lamb for the burnt offering?” Abraham said, “God will provide for Himself the lamb for the burnt offering, my son.”</a:t>
            </a:r>
          </a:p>
          <a:p>
            <a:r>
              <a:rPr lang="en-US" sz="4000" dirty="0"/>
              <a:t>Abraham had no idea how prophetic his words were!!</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8</a:t>
            </a:fld>
            <a:endParaRPr lang="en-US" dirty="0"/>
          </a:p>
        </p:txBody>
      </p:sp>
    </p:spTree>
    <p:extLst>
      <p:ext uri="{BB962C8B-B14F-4D97-AF65-F5344CB8AC3E}">
        <p14:creationId xmlns:p14="http://schemas.microsoft.com/office/powerpoint/2010/main" val="4359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Text Placeholder 2"/>
          <p:cNvSpPr>
            <a:spLocks noGrp="1"/>
          </p:cNvSpPr>
          <p:nvPr>
            <p:ph type="body" idx="1"/>
          </p:nvPr>
        </p:nvSpPr>
        <p:spPr>
          <a:xfrm>
            <a:off x="195943" y="1175656"/>
            <a:ext cx="8712926" cy="5682343"/>
          </a:xfrm>
        </p:spPr>
        <p:txBody>
          <a:bodyPr>
            <a:noAutofit/>
          </a:bodyPr>
          <a:lstStyle/>
          <a:p>
            <a:r>
              <a:rPr lang="en-US" sz="4000" dirty="0"/>
              <a:t>Thousand of years later, hands would be raised to God’s only Son to:</a:t>
            </a:r>
          </a:p>
          <a:p>
            <a:pPr lvl="1"/>
            <a:r>
              <a:rPr lang="en-US" sz="3700" dirty="0"/>
              <a:t>Place a crown of thorns on His head</a:t>
            </a:r>
          </a:p>
          <a:p>
            <a:pPr lvl="1"/>
            <a:r>
              <a:rPr lang="en-US" sz="3700" dirty="0"/>
              <a:t>Beat him with flogs</a:t>
            </a:r>
          </a:p>
          <a:p>
            <a:pPr lvl="1"/>
            <a:r>
              <a:rPr lang="en-US" sz="3700" dirty="0"/>
              <a:t>Drive nails into his hands and feet</a:t>
            </a:r>
          </a:p>
          <a:p>
            <a:pPr lvl="1"/>
            <a:r>
              <a:rPr lang="en-US" sz="3700" dirty="0"/>
              <a:t>Thrust a spear into His side</a:t>
            </a:r>
          </a:p>
          <a:p>
            <a:r>
              <a:rPr lang="en-US" sz="4000" dirty="0"/>
              <a:t>Yet, God did not stop the hands against His own Son!</a:t>
            </a:r>
          </a:p>
          <a:p>
            <a:r>
              <a:rPr lang="en-US" sz="4000" dirty="0"/>
              <a:t>This is a big deal!!</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9</a:t>
            </a:fld>
            <a:endParaRPr lang="en-US" dirty="0"/>
          </a:p>
        </p:txBody>
      </p:sp>
    </p:spTree>
    <p:extLst>
      <p:ext uri="{BB962C8B-B14F-4D97-AF65-F5344CB8AC3E}">
        <p14:creationId xmlns:p14="http://schemas.microsoft.com/office/powerpoint/2010/main" val="236248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NorthBrevardClassPresentationTheme">
  <a:themeElements>
    <a:clrScheme name="North Brevard Slides">
      <a:dk1>
        <a:srgbClr val="FFFF00"/>
      </a:dk1>
      <a:lt1>
        <a:srgbClr val="FFFF00"/>
      </a:lt1>
      <a:dk2>
        <a:srgbClr val="FFFF00"/>
      </a:dk2>
      <a:lt2>
        <a:srgbClr val="000000"/>
      </a:lt2>
      <a:accent1>
        <a:srgbClr val="44546A"/>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thBrevardClassPresentationTheme" id="{5388BC51-C0A4-41F9-99EC-8BC3D46B3995}" vid="{0426EFD5-5DA4-4D41-9AFA-7986AC43F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NorthBrevardClassPresentationTheme</Template>
  <TotalTime>4582</TotalTime>
  <Words>2255</Words>
  <Application>Microsoft Office PowerPoint</Application>
  <PresentationFormat>On-screen Show (4:3)</PresentationFormat>
  <Paragraphs>187</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NorthBrevardClassPresentationTheme</vt:lpstr>
      <vt:lpstr>PowerPoint Presentation</vt:lpstr>
      <vt:lpstr>PowerPoint Presentation</vt:lpstr>
      <vt:lpstr>Goals of Our Study</vt:lpstr>
      <vt:lpstr>Main concepts of our study</vt:lpstr>
      <vt:lpstr>Main concepts of our study</vt:lpstr>
      <vt:lpstr>Recap</vt:lpstr>
      <vt:lpstr>Recap</vt:lpstr>
      <vt:lpstr>Recap</vt:lpstr>
      <vt:lpstr>Recap</vt:lpstr>
      <vt:lpstr>Moving along…</vt:lpstr>
      <vt:lpstr>The promises are made to Isaac</vt:lpstr>
      <vt:lpstr>Sin is still a problem</vt:lpstr>
      <vt:lpstr>Isaac has children</vt:lpstr>
      <vt:lpstr>Two nations</vt:lpstr>
      <vt:lpstr>Jacob and Esau</vt:lpstr>
      <vt:lpstr>Jacob and Esau</vt:lpstr>
      <vt:lpstr>Jacob and Esau</vt:lpstr>
      <vt:lpstr>Jacob and Esau</vt:lpstr>
      <vt:lpstr>Jacob and Esau</vt:lpstr>
      <vt:lpstr>What to learn from this?</vt:lpstr>
      <vt:lpstr>What to learn from this?</vt:lpstr>
      <vt:lpstr>What to learn from this?</vt:lpstr>
      <vt:lpstr>Esau’s lineage</vt:lpstr>
      <vt:lpstr>What to learn from this?</vt:lpstr>
      <vt:lpstr>Life of Jacob</vt:lpstr>
      <vt:lpstr>Life of Jacob</vt:lpstr>
      <vt:lpstr>The promises are made to Jacob</vt:lpstr>
      <vt:lpstr>The promises are made to Jacob</vt:lpstr>
      <vt:lpstr>The promises are made to Jacob</vt:lpstr>
      <vt:lpstr>Sons of Jacob</vt:lpstr>
      <vt:lpstr>Sons of Jacob</vt:lpstr>
      <vt:lpstr>Sons of Jacob</vt:lpstr>
      <vt:lpstr>Sons of Jacob</vt:lpstr>
      <vt:lpstr>PowerPoint Presentation</vt:lpstr>
      <vt:lpstr>Coming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SLIDE</dc:title>
  <dc:creator>Kirk Hunt</dc:creator>
  <cp:lastModifiedBy>Kirk Hunt</cp:lastModifiedBy>
  <cp:revision>347</cp:revision>
  <dcterms:created xsi:type="dcterms:W3CDTF">2016-03-01T03:15:57Z</dcterms:created>
  <dcterms:modified xsi:type="dcterms:W3CDTF">2016-06-01T20:55:26Z</dcterms:modified>
</cp:coreProperties>
</file>